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93"/>
  </p:notesMasterIdLst>
  <p:sldIdLst>
    <p:sldId id="545" r:id="rId2"/>
    <p:sldId id="599" r:id="rId3"/>
    <p:sldId id="670" r:id="rId4"/>
    <p:sldId id="608" r:id="rId5"/>
    <p:sldId id="772" r:id="rId6"/>
    <p:sldId id="722" r:id="rId7"/>
    <p:sldId id="672" r:id="rId8"/>
    <p:sldId id="673" r:id="rId9"/>
    <p:sldId id="674" r:id="rId10"/>
    <p:sldId id="630" r:id="rId11"/>
    <p:sldId id="716" r:id="rId12"/>
    <p:sldId id="773" r:id="rId13"/>
    <p:sldId id="675" r:id="rId14"/>
    <p:sldId id="678" r:id="rId15"/>
    <p:sldId id="677" r:id="rId16"/>
    <p:sldId id="676" r:id="rId17"/>
    <p:sldId id="679" r:id="rId18"/>
    <p:sldId id="717" r:id="rId19"/>
    <p:sldId id="680" r:id="rId20"/>
    <p:sldId id="681" r:id="rId21"/>
    <p:sldId id="654" r:id="rId22"/>
    <p:sldId id="682" r:id="rId23"/>
    <p:sldId id="774" r:id="rId24"/>
    <p:sldId id="683" r:id="rId25"/>
    <p:sldId id="684" r:id="rId26"/>
    <p:sldId id="718" r:id="rId27"/>
    <p:sldId id="719" r:id="rId28"/>
    <p:sldId id="685" r:id="rId29"/>
    <p:sldId id="686" r:id="rId30"/>
    <p:sldId id="687" r:id="rId31"/>
    <p:sldId id="720" r:id="rId32"/>
    <p:sldId id="721" r:id="rId33"/>
    <p:sldId id="688" r:id="rId34"/>
    <p:sldId id="689" r:id="rId35"/>
    <p:sldId id="723" r:id="rId36"/>
    <p:sldId id="690" r:id="rId37"/>
    <p:sldId id="691" r:id="rId38"/>
    <p:sldId id="692" r:id="rId39"/>
    <p:sldId id="724" r:id="rId40"/>
    <p:sldId id="775" r:id="rId41"/>
    <p:sldId id="776" r:id="rId42"/>
    <p:sldId id="725" r:id="rId43"/>
    <p:sldId id="777" r:id="rId44"/>
    <p:sldId id="726" r:id="rId45"/>
    <p:sldId id="727" r:id="rId46"/>
    <p:sldId id="728" r:id="rId47"/>
    <p:sldId id="729" r:id="rId48"/>
    <p:sldId id="730" r:id="rId49"/>
    <p:sldId id="731" r:id="rId50"/>
    <p:sldId id="732" r:id="rId51"/>
    <p:sldId id="733" r:id="rId52"/>
    <p:sldId id="734" r:id="rId53"/>
    <p:sldId id="735" r:id="rId54"/>
    <p:sldId id="736" r:id="rId55"/>
    <p:sldId id="737" r:id="rId56"/>
    <p:sldId id="738" r:id="rId57"/>
    <p:sldId id="739" r:id="rId58"/>
    <p:sldId id="740" r:id="rId59"/>
    <p:sldId id="741" r:id="rId60"/>
    <p:sldId id="742" r:id="rId61"/>
    <p:sldId id="743" r:id="rId62"/>
    <p:sldId id="744" r:id="rId63"/>
    <p:sldId id="745" r:id="rId64"/>
    <p:sldId id="778" r:id="rId65"/>
    <p:sldId id="779" r:id="rId66"/>
    <p:sldId id="746" r:id="rId67"/>
    <p:sldId id="747" r:id="rId68"/>
    <p:sldId id="748" r:id="rId69"/>
    <p:sldId id="749" r:id="rId70"/>
    <p:sldId id="750" r:id="rId71"/>
    <p:sldId id="751" r:id="rId72"/>
    <p:sldId id="752" r:id="rId73"/>
    <p:sldId id="753" r:id="rId74"/>
    <p:sldId id="754" r:id="rId75"/>
    <p:sldId id="755" r:id="rId76"/>
    <p:sldId id="756" r:id="rId77"/>
    <p:sldId id="757" r:id="rId78"/>
    <p:sldId id="758" r:id="rId79"/>
    <p:sldId id="759" r:id="rId80"/>
    <p:sldId id="760" r:id="rId81"/>
    <p:sldId id="761" r:id="rId82"/>
    <p:sldId id="762" r:id="rId83"/>
    <p:sldId id="763" r:id="rId84"/>
    <p:sldId id="764" r:id="rId85"/>
    <p:sldId id="765" r:id="rId86"/>
    <p:sldId id="766" r:id="rId87"/>
    <p:sldId id="767" r:id="rId88"/>
    <p:sldId id="768" r:id="rId89"/>
    <p:sldId id="769" r:id="rId90"/>
    <p:sldId id="770" r:id="rId91"/>
    <p:sldId id="771" r:id="rId92"/>
  </p:sldIdLst>
  <p:sldSz cx="9144000" cy="6858000" type="screen4x3"/>
  <p:notesSz cx="7099300" cy="10234613"/>
  <p:defaultTextStyle>
    <a:defPPr>
      <a:defRPr lang="en-US"/>
    </a:defPPr>
    <a:lvl1pPr algn="r"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r"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r"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r"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r"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1" hangingPunct="1">
      <a:defRPr sz="2400" b="1" kern="1200">
        <a:solidFill>
          <a:schemeClr val="tx1"/>
        </a:solidFill>
        <a:latin typeface="Times New Roman" pitchFamily="18" charset="0"/>
        <a:ea typeface="+mn-ea"/>
        <a:cs typeface="+mn-cs"/>
      </a:defRPr>
    </a:lvl6pPr>
    <a:lvl7pPr marL="2743200" algn="l" defTabSz="914400" rtl="0" eaLnBrk="1" latinLnBrk="1" hangingPunct="1">
      <a:defRPr sz="2400" b="1" kern="1200">
        <a:solidFill>
          <a:schemeClr val="tx1"/>
        </a:solidFill>
        <a:latin typeface="Times New Roman" pitchFamily="18" charset="0"/>
        <a:ea typeface="+mn-ea"/>
        <a:cs typeface="+mn-cs"/>
      </a:defRPr>
    </a:lvl7pPr>
    <a:lvl8pPr marL="3200400" algn="l" defTabSz="914400" rtl="0" eaLnBrk="1" latinLnBrk="1" hangingPunct="1">
      <a:defRPr sz="2400" b="1" kern="1200">
        <a:solidFill>
          <a:schemeClr val="tx1"/>
        </a:solidFill>
        <a:latin typeface="Times New Roman" pitchFamily="18" charset="0"/>
        <a:ea typeface="+mn-ea"/>
        <a:cs typeface="+mn-cs"/>
      </a:defRPr>
    </a:lvl8pPr>
    <a:lvl9pPr marL="3657600" algn="l" defTabSz="914400" rtl="0" eaLnBrk="1" latinLnBrk="1" hangingPunct="1">
      <a:defRPr sz="2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M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949494"/>
    <a:srgbClr val="339966"/>
    <a:srgbClr val="FFFF66"/>
    <a:srgbClr val="D7EB15"/>
    <a:srgbClr val="33CC33"/>
    <a:srgbClr val="99FF33"/>
    <a:srgbClr val="FFF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9" autoAdjust="0"/>
    <p:restoredTop sz="94680" autoAdjust="0"/>
  </p:normalViewPr>
  <p:slideViewPr>
    <p:cSldViewPr>
      <p:cViewPr varScale="1">
        <p:scale>
          <a:sx n="88" d="100"/>
          <a:sy n="88" d="100"/>
        </p:scale>
        <p:origin x="130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05-09-20T23:14:52.729"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6466"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eaLnBrk="1" hangingPunct="1">
              <a:defRPr sz="1300" b="0">
                <a:ea typeface="굴림" charset="-127"/>
              </a:defRPr>
            </a:lvl1pPr>
          </a:lstStyle>
          <a:p>
            <a:endParaRPr lang="en-US" altLang="ko-KR"/>
          </a:p>
        </p:txBody>
      </p:sp>
      <p:sp>
        <p:nvSpPr>
          <p:cNvPr id="446467"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b="0">
                <a:ea typeface="굴림" charset="-127"/>
              </a:defRPr>
            </a:lvl1pPr>
          </a:lstStyle>
          <a:p>
            <a:endParaRPr lang="en-US" altLang="ko-KR"/>
          </a:p>
        </p:txBody>
      </p:sp>
      <p:sp>
        <p:nvSpPr>
          <p:cNvPr id="44646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p:spPr>
      </p:sp>
      <p:sp>
        <p:nvSpPr>
          <p:cNvPr id="446469"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446470"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eaLnBrk="1" hangingPunct="1">
              <a:defRPr sz="1300" b="0">
                <a:ea typeface="굴림" charset="-127"/>
              </a:defRPr>
            </a:lvl1pPr>
          </a:lstStyle>
          <a:p>
            <a:endParaRPr lang="en-US" altLang="ko-KR"/>
          </a:p>
        </p:txBody>
      </p:sp>
      <p:sp>
        <p:nvSpPr>
          <p:cNvPr id="446471"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b="0">
                <a:ea typeface="굴림" charset="-127"/>
              </a:defRPr>
            </a:lvl1pPr>
          </a:lstStyle>
          <a:p>
            <a:fld id="{67D36DEA-DFAB-4D19-AE0E-325110E44B12}" type="slidenum">
              <a:rPr lang="en-US" altLang="ko-KR"/>
              <a:pPr/>
              <a:t>‹#›</a:t>
            </a:fld>
            <a:endParaRPr lang="en-US" altLang="ko-K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1</a:t>
            </a:fld>
            <a:endParaRPr lang="en-US" altLang="ko-K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11</a:t>
            </a:fld>
            <a:endParaRPr lang="en-US" altLang="ko-K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13</a:t>
            </a:fld>
            <a:endParaRPr lang="en-US" altLang="ko-K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14</a:t>
            </a:fld>
            <a:endParaRPr lang="en-US" altLang="ko-K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15</a:t>
            </a:fld>
            <a:endParaRPr lang="en-US" altLang="ko-K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16</a:t>
            </a:fld>
            <a:endParaRPr lang="en-US" altLang="ko-K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17</a:t>
            </a:fld>
            <a:endParaRPr lang="en-US" altLang="ko-K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18</a:t>
            </a:fld>
            <a:endParaRPr lang="en-US" altLang="ko-K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19</a:t>
            </a:fld>
            <a:endParaRPr lang="en-US" altLang="ko-K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20</a:t>
            </a:fld>
            <a:endParaRPr lang="en-US" altLang="ko-K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21</a:t>
            </a:fld>
            <a:endParaRPr lang="en-US" altLang="ko-K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22</a:t>
            </a:fld>
            <a:endParaRPr lang="en-US" altLang="ko-K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24</a:t>
            </a:fld>
            <a:endParaRPr lang="en-US" altLang="ko-K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25</a:t>
            </a:fld>
            <a:endParaRPr lang="en-US" altLang="ko-K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26</a:t>
            </a:fld>
            <a:endParaRPr lang="en-US" altLang="ko-K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27</a:t>
            </a:fld>
            <a:endParaRPr lang="en-US" altLang="ko-K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28</a:t>
            </a:fld>
            <a:endParaRPr lang="en-US" altLang="ko-K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29</a:t>
            </a:fld>
            <a:endParaRPr lang="en-US" altLang="ko-K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30</a:t>
            </a:fld>
            <a:endParaRPr lang="en-US" altLang="ko-K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31</a:t>
            </a:fld>
            <a:endParaRPr lang="en-US" altLang="ko-K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32</a:t>
            </a:fld>
            <a:endParaRPr lang="en-US" altLang="ko-K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3</a:t>
            </a:fld>
            <a:endParaRPr lang="en-US" altLang="ko-K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33</a:t>
            </a:fld>
            <a:endParaRPr lang="en-US" altLang="ko-K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34</a:t>
            </a:fld>
            <a:endParaRPr lang="en-US" altLang="ko-K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35</a:t>
            </a:fld>
            <a:endParaRPr lang="en-US" altLang="ko-K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36</a:t>
            </a:fld>
            <a:endParaRPr lang="en-US" altLang="ko-K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37</a:t>
            </a:fld>
            <a:endParaRPr lang="en-US" altLang="ko-K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38</a:t>
            </a:fld>
            <a:endParaRPr lang="en-US" altLang="ko-K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39</a:t>
            </a:fld>
            <a:endParaRPr lang="en-US" altLang="ko-K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42</a:t>
            </a:fld>
            <a:endParaRPr lang="en-US" altLang="ko-K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44</a:t>
            </a:fld>
            <a:endParaRPr lang="en-US" altLang="ko-K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45</a:t>
            </a:fld>
            <a:endParaRPr lang="en-US" altLang="ko-K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4</a:t>
            </a:fld>
            <a:endParaRPr lang="en-US" altLang="ko-K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46</a:t>
            </a:fld>
            <a:endParaRPr lang="en-US" altLang="ko-K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47</a:t>
            </a:fld>
            <a:endParaRPr lang="en-US" altLang="ko-K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48</a:t>
            </a:fld>
            <a:endParaRPr lang="en-US" altLang="ko-K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49</a:t>
            </a:fld>
            <a:endParaRPr lang="en-US" altLang="ko-K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50</a:t>
            </a:fld>
            <a:endParaRPr lang="en-US" altLang="ko-K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51</a:t>
            </a:fld>
            <a:endParaRPr lang="en-US" altLang="ko-K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52</a:t>
            </a:fld>
            <a:endParaRPr lang="en-US" altLang="ko-K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53</a:t>
            </a:fld>
            <a:endParaRPr lang="en-US" altLang="ko-K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54</a:t>
            </a:fld>
            <a:endParaRPr lang="en-US" altLang="ko-K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55</a:t>
            </a:fld>
            <a:endParaRPr lang="en-US" altLang="ko-K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6</a:t>
            </a:fld>
            <a:endParaRPr lang="en-US" altLang="ko-K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56</a:t>
            </a:fld>
            <a:endParaRPr lang="en-US" altLang="ko-K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57</a:t>
            </a:fld>
            <a:endParaRPr lang="en-US" altLang="ko-K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58</a:t>
            </a:fld>
            <a:endParaRPr lang="en-US" altLang="ko-K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59</a:t>
            </a:fld>
            <a:endParaRPr lang="en-US" altLang="ko-K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60</a:t>
            </a:fld>
            <a:endParaRPr lang="en-US" altLang="ko-K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61</a:t>
            </a:fld>
            <a:endParaRPr lang="en-US" altLang="ko-K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62</a:t>
            </a:fld>
            <a:endParaRPr lang="en-US" altLang="ko-K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E1AEB8-30CE-4A61-A67C-DF972E5474D9}" type="slidenum">
              <a:rPr lang="en-US" altLang="ko-KR" smtClean="0"/>
              <a:pPr/>
              <a:t>63</a:t>
            </a:fld>
            <a:endParaRPr lang="en-US" altLang="ko-K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66</a:t>
            </a:fld>
            <a:endParaRPr lang="en-US" altLang="ko-K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67</a:t>
            </a:fld>
            <a:endParaRPr lang="en-US" altLang="ko-K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7</a:t>
            </a:fld>
            <a:endParaRPr lang="en-US" altLang="ko-K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68</a:t>
            </a:fld>
            <a:endParaRPr lang="en-US" altLang="ko-K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69</a:t>
            </a:fld>
            <a:endParaRPr lang="en-US" altLang="ko-K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70</a:t>
            </a:fld>
            <a:endParaRPr lang="en-US" altLang="ko-K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71</a:t>
            </a:fld>
            <a:endParaRPr lang="en-US" altLang="ko-K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72</a:t>
            </a:fld>
            <a:endParaRPr lang="en-US" altLang="ko-K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73</a:t>
            </a:fld>
            <a:endParaRPr lang="en-US" altLang="ko-K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74</a:t>
            </a:fld>
            <a:endParaRPr lang="en-US" altLang="ko-K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75</a:t>
            </a:fld>
            <a:endParaRPr lang="en-US" altLang="ko-K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76</a:t>
            </a:fld>
            <a:endParaRPr lang="en-US" altLang="ko-K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77</a:t>
            </a:fld>
            <a:endParaRPr lang="en-US" altLang="ko-K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8</a:t>
            </a:fld>
            <a:endParaRPr lang="en-US" altLang="ko-K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78</a:t>
            </a:fld>
            <a:endParaRPr lang="en-US" altLang="ko-K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79</a:t>
            </a:fld>
            <a:endParaRPr lang="en-US" altLang="ko-K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80</a:t>
            </a:fld>
            <a:endParaRPr lang="en-US" altLang="ko-K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81</a:t>
            </a:fld>
            <a:endParaRPr lang="en-US" altLang="ko-K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82</a:t>
            </a:fld>
            <a:endParaRPr lang="en-US" altLang="ko-K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83</a:t>
            </a:fld>
            <a:endParaRPr lang="en-US" altLang="ko-K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84</a:t>
            </a:fld>
            <a:endParaRPr lang="en-US" altLang="ko-K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85</a:t>
            </a:fld>
            <a:endParaRPr lang="en-US" altLang="ko-K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86</a:t>
            </a:fld>
            <a:endParaRPr lang="en-US" altLang="ko-K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87</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9</a:t>
            </a:fld>
            <a:endParaRPr lang="en-US" altLang="ko-K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88</a:t>
            </a:fld>
            <a:endParaRPr lang="en-US" altLang="ko-K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89</a:t>
            </a:fld>
            <a:endParaRPr lang="en-US" altLang="ko-K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90</a:t>
            </a:fld>
            <a:endParaRPr lang="en-US" altLang="ko-K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5ACA7B3C-8298-4C90-9A90-F358857D3002}" type="slidenum">
              <a:rPr lang="en-US" altLang="ko-KR" smtClean="0"/>
              <a:pPr/>
              <a:t>91</a:t>
            </a:fld>
            <a:endParaRPr lang="en-US" altLang="ko-K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7D36DEA-DFAB-4D19-AE0E-325110E44B12}" type="slidenum">
              <a:rPr lang="en-US" altLang="ko-KR" smtClean="0"/>
              <a:pPr/>
              <a:t>10</a:t>
            </a:fld>
            <a:endParaRPr lang="en-US" altLang="ko-K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210946" name="Group 2"/>
          <p:cNvGrpSpPr>
            <a:grpSpLocks/>
          </p:cNvGrpSpPr>
          <p:nvPr/>
        </p:nvGrpSpPr>
        <p:grpSpPr bwMode="auto">
          <a:xfrm>
            <a:off x="0" y="2438400"/>
            <a:ext cx="9009063" cy="1052513"/>
            <a:chOff x="0" y="1536"/>
            <a:chExt cx="5675" cy="663"/>
          </a:xfrm>
        </p:grpSpPr>
        <p:grpSp>
          <p:nvGrpSpPr>
            <p:cNvPr id="210947" name="Group 3"/>
            <p:cNvGrpSpPr>
              <a:grpSpLocks/>
            </p:cNvGrpSpPr>
            <p:nvPr/>
          </p:nvGrpSpPr>
          <p:grpSpPr bwMode="auto">
            <a:xfrm>
              <a:off x="183" y="1604"/>
              <a:ext cx="448" cy="299"/>
              <a:chOff x="720" y="336"/>
              <a:chExt cx="624" cy="432"/>
            </a:xfrm>
          </p:grpSpPr>
          <p:sp>
            <p:nvSpPr>
              <p:cNvPr id="210948"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ko-KR" altLang="en-US"/>
              </a:p>
            </p:txBody>
          </p:sp>
          <p:sp>
            <p:nvSpPr>
              <p:cNvPr id="21094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ko-KR" altLang="en-US"/>
              </a:p>
            </p:txBody>
          </p:sp>
        </p:grpSp>
        <p:grpSp>
          <p:nvGrpSpPr>
            <p:cNvPr id="210950" name="Group 6"/>
            <p:cNvGrpSpPr>
              <a:grpSpLocks/>
            </p:cNvGrpSpPr>
            <p:nvPr/>
          </p:nvGrpSpPr>
          <p:grpSpPr bwMode="auto">
            <a:xfrm>
              <a:off x="261" y="1870"/>
              <a:ext cx="465" cy="299"/>
              <a:chOff x="912" y="2640"/>
              <a:chExt cx="672" cy="432"/>
            </a:xfrm>
          </p:grpSpPr>
          <p:sp>
            <p:nvSpPr>
              <p:cNvPr id="210951"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ko-KR" altLang="en-US"/>
              </a:p>
            </p:txBody>
          </p:sp>
          <p:sp>
            <p:nvSpPr>
              <p:cNvPr id="21095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ko-KR" altLang="en-US"/>
              </a:p>
            </p:txBody>
          </p:sp>
        </p:grpSp>
        <p:sp>
          <p:nvSpPr>
            <p:cNvPr id="21095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ko-KR" altLang="en-US"/>
            </a:p>
          </p:txBody>
        </p:sp>
        <p:sp>
          <p:nvSpPr>
            <p:cNvPr id="210954"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ko-KR" altLang="en-US"/>
            </a:p>
          </p:txBody>
        </p:sp>
        <p:sp>
          <p:nvSpPr>
            <p:cNvPr id="21095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ko-KR" altLang="en-US"/>
            </a:p>
          </p:txBody>
        </p:sp>
      </p:gr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a:lvl1pPr>
          </a:lstStyle>
          <a:p>
            <a:r>
              <a:rPr lang="en-US" altLang="ko-KR"/>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r>
              <a:rPr lang="en-US" altLang="ko-KR"/>
              <a:t>Click to edit Master subtitle style</a:t>
            </a:r>
          </a:p>
        </p:txBody>
      </p:sp>
      <p:sp>
        <p:nvSpPr>
          <p:cNvPr id="210958" name="Rectangle 14"/>
          <p:cNvSpPr>
            <a:spLocks noGrp="1" noChangeArrowheads="1"/>
          </p:cNvSpPr>
          <p:nvPr>
            <p:ph type="dt" sz="half" idx="2"/>
          </p:nvPr>
        </p:nvSpPr>
        <p:spPr bwMode="auto">
          <a:xfrm>
            <a:off x="9906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l" eaLnBrk="1" hangingPunct="1">
              <a:defRPr sz="1400" b="0">
                <a:solidFill>
                  <a:schemeClr val="bg2"/>
                </a:solidFill>
                <a:latin typeface="+mn-lt"/>
                <a:ea typeface="굴림" charset="-127"/>
              </a:defRPr>
            </a:lvl1pPr>
          </a:lstStyle>
          <a:p>
            <a:endParaRPr lang="en-US" altLang="ko-KR"/>
          </a:p>
        </p:txBody>
      </p:sp>
      <p:sp>
        <p:nvSpPr>
          <p:cNvPr id="210959" name="Rectangle 15"/>
          <p:cNvSpPr>
            <a:spLocks noGrp="1" noChangeArrowheads="1"/>
          </p:cNvSpPr>
          <p:nvPr>
            <p:ph type="ftr" sz="quarter" idx="3"/>
          </p:nvPr>
        </p:nvSpPr>
        <p:spPr>
          <a:xfrm>
            <a:off x="3429000" y="6248400"/>
            <a:ext cx="2895600" cy="457200"/>
          </a:xfrm>
        </p:spPr>
        <p:txBody>
          <a:bodyPr/>
          <a:lstStyle>
            <a:lvl1pPr algn="ctr">
              <a:defRPr sz="1400" b="0">
                <a:solidFill>
                  <a:schemeClr val="bg2"/>
                </a:solidFill>
              </a:defRPr>
            </a:lvl1pPr>
          </a:lstStyle>
          <a:p>
            <a:r>
              <a:rPr lang="en-US" altLang="ko-KR"/>
              <a:t>Computer Science: A Structured Programming Approach Using C</a:t>
            </a:r>
          </a:p>
        </p:txBody>
      </p:sp>
      <p:sp>
        <p:nvSpPr>
          <p:cNvPr id="210960" name="Rectangle 16"/>
          <p:cNvSpPr>
            <a:spLocks noGrp="1" noChangeArrowheads="1"/>
          </p:cNvSpPr>
          <p:nvPr>
            <p:ph type="sldNum" sz="quarter" idx="4"/>
          </p:nvPr>
        </p:nvSpPr>
        <p:spPr>
          <a:xfrm>
            <a:off x="6858000" y="6248400"/>
            <a:ext cx="1905000" cy="457200"/>
          </a:xfrm>
        </p:spPr>
        <p:txBody>
          <a:bodyPr/>
          <a:lstStyle>
            <a:lvl1pPr>
              <a:defRPr sz="1400" b="0">
                <a:solidFill>
                  <a:schemeClr val="bg2"/>
                </a:solidFill>
              </a:defRPr>
            </a:lvl1pPr>
          </a:lstStyle>
          <a:p>
            <a:fld id="{D91C4695-AA1A-4135-830E-01A477D064C2}" type="slidenum">
              <a:rPr lang="en-US" altLang="ko-KR"/>
              <a:pPr/>
              <a:t>‹#›</a:t>
            </a:fld>
            <a:endParaRPr lang="en-US" altLang="ko-KR"/>
          </a:p>
        </p:txBody>
      </p:sp>
      <p:sp>
        <p:nvSpPr>
          <p:cNvPr id="210961" name="Text Box 17"/>
          <p:cNvSpPr txBox="1">
            <a:spLocks noChangeArrowheads="1"/>
          </p:cNvSpPr>
          <p:nvPr userDrawn="1"/>
        </p:nvSpPr>
        <p:spPr bwMode="auto">
          <a:xfrm>
            <a:off x="0" y="6553200"/>
            <a:ext cx="2209800" cy="304800"/>
          </a:xfrm>
          <a:prstGeom prst="rect">
            <a:avLst/>
          </a:prstGeom>
          <a:noFill/>
          <a:ln w="9525">
            <a:noFill/>
            <a:miter lim="800000"/>
            <a:headEnd/>
            <a:tailEnd/>
          </a:ln>
          <a:effectLst/>
        </p:spPr>
        <p:txBody>
          <a:bodyPr>
            <a:spAutoFit/>
          </a:bodyPr>
          <a:lstStyle/>
          <a:p>
            <a:pPr algn="l" eaLnBrk="1" hangingPunct="1">
              <a:spcBef>
                <a:spcPct val="50000"/>
              </a:spcBef>
            </a:pPr>
            <a:r>
              <a:rPr lang="en-US" altLang="en-US" sz="1400" b="0">
                <a:latin typeface="McGrawHill-Italic" pitchFamily="2" charset="0"/>
              </a:rPr>
              <a:t>McGraw-Hill</a:t>
            </a:r>
            <a:endParaRPr lang="en-US" altLang="en-US" b="0"/>
          </a:p>
        </p:txBody>
      </p:sp>
      <p:sp>
        <p:nvSpPr>
          <p:cNvPr id="210962" name="Text Box 18"/>
          <p:cNvSpPr txBox="1">
            <a:spLocks noChangeArrowheads="1"/>
          </p:cNvSpPr>
          <p:nvPr userDrawn="1"/>
        </p:nvSpPr>
        <p:spPr bwMode="auto">
          <a:xfrm>
            <a:off x="4572000" y="6553200"/>
            <a:ext cx="4572000" cy="304800"/>
          </a:xfrm>
          <a:prstGeom prst="rect">
            <a:avLst/>
          </a:prstGeom>
          <a:noFill/>
          <a:ln w="9525">
            <a:noFill/>
            <a:miter lim="800000"/>
            <a:headEnd/>
            <a:tailEnd/>
          </a:ln>
          <a:effectLst/>
        </p:spPr>
        <p:txBody>
          <a:bodyPr>
            <a:spAutoFit/>
          </a:bodyPr>
          <a:lstStyle/>
          <a:p>
            <a:pPr eaLnBrk="1" hangingPunct="1">
              <a:spcBef>
                <a:spcPct val="50000"/>
              </a:spcBef>
              <a:buFontTx/>
              <a:buChar char="©"/>
            </a:pPr>
            <a:r>
              <a:rPr lang="en-US" altLang="en-US" sz="1400" b="0">
                <a:latin typeface="McGrawHill-Italic" pitchFamily="2" charset="0"/>
              </a:rPr>
              <a:t>The McGraw-Hill Companies, Inc., 2000</a:t>
            </a:r>
            <a:endParaRPr lang="en-US" altLang="en-US" b="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1600200"/>
            <a:ext cx="8229600" cy="4525963"/>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2DC3043B-D275-4868-81AA-1F20684BB4DF}" type="slidenum">
              <a:rPr lang="en-US" altLang="ko-K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a:prstGeom prst="rect">
            <a:avLst/>
          </a:prstGeo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3B299725-246E-4E9F-9ED7-FB0FCD4617E5}" type="slidenum">
              <a:rPr lang="en-US" altLang="ko-K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457200" y="1600200"/>
            <a:ext cx="8229600" cy="4525963"/>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C31E2A05-2D65-4327-9984-66AFCD57AB36}" type="slidenum">
              <a:rPr lang="en-US" altLang="ko-KR"/>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바닥글 개체 틀 3"/>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5" name="슬라이드 번호 개체 틀 4"/>
          <p:cNvSpPr>
            <a:spLocks noGrp="1"/>
          </p:cNvSpPr>
          <p:nvPr>
            <p:ph type="sldNum" sz="quarter" idx="11"/>
          </p:nvPr>
        </p:nvSpPr>
        <p:spPr/>
        <p:txBody>
          <a:bodyPr/>
          <a:lstStyle>
            <a:lvl1pPr>
              <a:defRPr/>
            </a:lvl1pPr>
          </a:lstStyle>
          <a:p>
            <a:fld id="{89A4E2DB-BC23-4B54-ABDE-0EAE236BE226}" type="slidenum">
              <a:rPr lang="en-US" altLang="ko-K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6AE301EE-3823-4389-B6D9-F079FC2355A3}" type="slidenum">
              <a:rPr lang="en-US" altLang="ko-K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바닥글 개체 틀 6"/>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8" name="슬라이드 번호 개체 틀 7"/>
          <p:cNvSpPr>
            <a:spLocks noGrp="1"/>
          </p:cNvSpPr>
          <p:nvPr>
            <p:ph type="sldNum" sz="quarter" idx="11"/>
          </p:nvPr>
        </p:nvSpPr>
        <p:spPr/>
        <p:txBody>
          <a:bodyPr/>
          <a:lstStyle>
            <a:lvl1pPr>
              <a:defRPr/>
            </a:lvl1pPr>
          </a:lstStyle>
          <a:p>
            <a:fld id="{ECBEAA88-1700-456A-8544-402F9A64E2E4}" type="slidenum">
              <a:rPr lang="en-US" altLang="ko-K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
        <p:nvSpPr>
          <p:cNvPr id="3" name="바닥글 개체 틀 2"/>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4" name="슬라이드 번호 개체 틀 3"/>
          <p:cNvSpPr>
            <a:spLocks noGrp="1"/>
          </p:cNvSpPr>
          <p:nvPr>
            <p:ph type="sldNum" sz="quarter" idx="11"/>
          </p:nvPr>
        </p:nvSpPr>
        <p:spPr/>
        <p:txBody>
          <a:bodyPr/>
          <a:lstStyle>
            <a:lvl1pPr>
              <a:defRPr/>
            </a:lvl1pPr>
          </a:lstStyle>
          <a:p>
            <a:fld id="{AAA21F1E-0459-42E9-99F2-BCD4AC15F847}" type="slidenum">
              <a:rPr lang="en-US" altLang="ko-K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바닥글 개체 틀 1"/>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3" name="슬라이드 번호 개체 틀 2"/>
          <p:cNvSpPr>
            <a:spLocks noGrp="1"/>
          </p:cNvSpPr>
          <p:nvPr>
            <p:ph type="sldNum" sz="quarter" idx="11"/>
          </p:nvPr>
        </p:nvSpPr>
        <p:spPr/>
        <p:txBody>
          <a:bodyPr/>
          <a:lstStyle>
            <a:lvl1pPr>
              <a:defRPr/>
            </a:lvl1pPr>
          </a:lstStyle>
          <a:p>
            <a:fld id="{404058AC-15ED-43DE-B175-428C4E6FE024}" type="slidenum">
              <a:rPr lang="en-US" altLang="ko-K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9E472399-ACE5-45D9-8BEE-231EA98EDB36}" type="slidenum">
              <a:rPr lang="en-US" altLang="ko-K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바닥글 개체 틀 4"/>
          <p:cNvSpPr>
            <a:spLocks noGrp="1"/>
          </p:cNvSpPr>
          <p:nvPr>
            <p:ph type="ftr" sz="quarter" idx="10"/>
          </p:nvPr>
        </p:nvSpPr>
        <p:spPr/>
        <p:txBody>
          <a:bodyPr/>
          <a:lstStyle>
            <a:lvl1pPr>
              <a:defRPr/>
            </a:lvl1pPr>
          </a:lstStyle>
          <a:p>
            <a:r>
              <a:rPr lang="en-US" altLang="ko-KR"/>
              <a:t>Computer Science: A Structured Programming Approach Using C</a:t>
            </a:r>
          </a:p>
        </p:txBody>
      </p:sp>
      <p:sp>
        <p:nvSpPr>
          <p:cNvPr id="6" name="슬라이드 번호 개체 틀 5"/>
          <p:cNvSpPr>
            <a:spLocks noGrp="1"/>
          </p:cNvSpPr>
          <p:nvPr>
            <p:ph type="sldNum" sz="quarter" idx="11"/>
          </p:nvPr>
        </p:nvSpPr>
        <p:spPr/>
        <p:txBody>
          <a:bodyPr/>
          <a:lstStyle>
            <a:lvl1pPr>
              <a:defRPr/>
            </a:lvl1pPr>
          </a:lstStyle>
          <a:p>
            <a:fld id="{199A96FB-F571-4BBC-B74F-407FE8298CFC}" type="slidenum">
              <a:rPr lang="en-US" altLang="ko-K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p:cNvSpPr>
            <a:spLocks noGrp="1" noChangeArrowheads="1"/>
          </p:cNvSpPr>
          <p:nvPr>
            <p:ph type="ftr" sz="quarter" idx="3"/>
          </p:nvPr>
        </p:nvSpPr>
        <p:spPr bwMode="auto">
          <a:xfrm>
            <a:off x="152400" y="6243638"/>
            <a:ext cx="5181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000">
                <a:latin typeface="+mn-lt"/>
                <a:ea typeface="굴림" charset="-127"/>
              </a:defRPr>
            </a:lvl1pPr>
          </a:lstStyle>
          <a:p>
            <a:r>
              <a:rPr lang="en-US" altLang="ko-KR"/>
              <a:t>Computer Science: A Structured Programming Approach Using C</a:t>
            </a: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latin typeface="+mn-lt"/>
                <a:ea typeface="굴림" charset="-127"/>
              </a:defRPr>
            </a:lvl1pPr>
          </a:lstStyle>
          <a:p>
            <a:fld id="{BB5E71D4-0F74-4663-838C-A1C9BEE3B68C}" type="slidenum">
              <a:rPr lang="en-US" altLang="ko-KR"/>
              <a:pPr/>
              <a:t>‹#›</a:t>
            </a:fld>
            <a:endParaRPr lang="en-US" altLang="ko-KR"/>
          </a:p>
        </p:txBody>
      </p:sp>
      <p:sp>
        <p:nvSpPr>
          <p:cNvPr id="209935" name="Text Box 15"/>
          <p:cNvSpPr txBox="1">
            <a:spLocks noChangeArrowheads="1"/>
          </p:cNvSpPr>
          <p:nvPr userDrawn="1"/>
        </p:nvSpPr>
        <p:spPr bwMode="auto">
          <a:xfrm>
            <a:off x="4572000" y="6553200"/>
            <a:ext cx="4572000" cy="457200"/>
          </a:xfrm>
          <a:prstGeom prst="rect">
            <a:avLst/>
          </a:prstGeom>
          <a:noFill/>
          <a:ln w="9525">
            <a:noFill/>
            <a:miter lim="800000"/>
            <a:headEnd/>
            <a:tailEnd/>
          </a:ln>
          <a:effectLst/>
        </p:spPr>
        <p:txBody>
          <a:bodyPr>
            <a:spAutoFit/>
          </a:bodyPr>
          <a:lstStyle/>
          <a:p>
            <a:pPr eaLnBrk="1" hangingPunct="1">
              <a:spcBef>
                <a:spcPct val="50000"/>
              </a:spcBef>
              <a:buFontTx/>
              <a:buChar char="©"/>
            </a:pPr>
            <a:endParaRPr lang="en-US" altLang="en-US" b="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defRPr>
      </a:lvl2pPr>
      <a:lvl3pPr algn="l" rtl="0" fontAlgn="base">
        <a:spcBef>
          <a:spcPct val="0"/>
        </a:spcBef>
        <a:spcAft>
          <a:spcPct val="0"/>
        </a:spcAft>
        <a:defRPr sz="4400">
          <a:solidFill>
            <a:schemeClr val="tx2"/>
          </a:solidFill>
          <a:latin typeface="Tahoma" pitchFamily="34" charset="0"/>
        </a:defRPr>
      </a:lvl3pPr>
      <a:lvl4pPr algn="l" rtl="0" fontAlgn="base">
        <a:spcBef>
          <a:spcPct val="0"/>
        </a:spcBef>
        <a:spcAft>
          <a:spcPct val="0"/>
        </a:spcAft>
        <a:defRPr sz="4400">
          <a:solidFill>
            <a:schemeClr val="tx2"/>
          </a:solidFill>
          <a:latin typeface="Tahoma" pitchFamily="34" charset="0"/>
        </a:defRPr>
      </a:lvl4pPr>
      <a:lvl5pPr algn="l" rtl="0" fontAlgn="base">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wm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6.wmf"/></Relationships>
</file>

<file path=ppt/slides/_rels/slide2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3.wmf"/></Relationships>
</file>

<file path=ppt/slides/_rels/slide3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4.wmf"/></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4.wmf"/></Relationships>
</file>

<file path=ppt/slides/_rels/slide6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47.wmf"/></Relationships>
</file>

<file path=ppt/slides/_rels/slide71.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2.wmf"/></Relationships>
</file>

<file path=ppt/slides/_rels/slide84.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6.wmf"/></Relationships>
</file>

<file path=ppt/slides/_rels/slide87.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22" name="슬라이드 번호 개체 틀 2"/>
          <p:cNvSpPr>
            <a:spLocks noGrp="1"/>
          </p:cNvSpPr>
          <p:nvPr>
            <p:ph type="sldNum" sz="quarter" idx="11"/>
          </p:nvPr>
        </p:nvSpPr>
        <p:spPr/>
        <p:txBody>
          <a:bodyPr/>
          <a:lstStyle/>
          <a:p>
            <a:fld id="{4B86EDAB-5EAA-4DD8-A0E7-B4F8D83EF241}" type="slidenum">
              <a:rPr lang="en-US" altLang="ko-KR"/>
              <a:pPr/>
              <a:t>1</a:t>
            </a:fld>
            <a:endParaRPr lang="en-US" altLang="ko-KR" dirty="0"/>
          </a:p>
        </p:txBody>
      </p:sp>
      <p:sp>
        <p:nvSpPr>
          <p:cNvPr id="444418" name="Line 2"/>
          <p:cNvSpPr>
            <a:spLocks noChangeShapeType="1"/>
          </p:cNvSpPr>
          <p:nvPr/>
        </p:nvSpPr>
        <p:spPr bwMode="auto">
          <a:xfrm>
            <a:off x="228600" y="2819400"/>
            <a:ext cx="8610600" cy="0"/>
          </a:xfrm>
          <a:prstGeom prst="line">
            <a:avLst/>
          </a:prstGeom>
          <a:noFill/>
          <a:ln w="12700">
            <a:solidFill>
              <a:schemeClr val="tx2"/>
            </a:solidFill>
            <a:round/>
            <a:headEnd/>
            <a:tailEnd/>
          </a:ln>
          <a:effectLst/>
        </p:spPr>
        <p:txBody>
          <a:bodyPr/>
          <a:lstStyle/>
          <a:p>
            <a:endParaRPr lang="ko-KR" altLang="en-US" dirty="0"/>
          </a:p>
        </p:txBody>
      </p:sp>
      <p:sp>
        <p:nvSpPr>
          <p:cNvPr id="444419" name="Line 3"/>
          <p:cNvSpPr>
            <a:spLocks noChangeShapeType="1"/>
          </p:cNvSpPr>
          <p:nvPr/>
        </p:nvSpPr>
        <p:spPr bwMode="auto">
          <a:xfrm>
            <a:off x="266700" y="304800"/>
            <a:ext cx="8610600" cy="0"/>
          </a:xfrm>
          <a:prstGeom prst="line">
            <a:avLst/>
          </a:prstGeom>
          <a:noFill/>
          <a:ln w="76200">
            <a:solidFill>
              <a:schemeClr val="tx1"/>
            </a:solidFill>
            <a:round/>
            <a:headEnd/>
            <a:tailEnd/>
          </a:ln>
          <a:effectLst/>
        </p:spPr>
        <p:txBody>
          <a:bodyPr/>
          <a:lstStyle/>
          <a:p>
            <a:endParaRPr lang="ko-KR" altLang="en-US" dirty="0"/>
          </a:p>
        </p:txBody>
      </p:sp>
      <p:sp>
        <p:nvSpPr>
          <p:cNvPr id="444420" name="Rectangle 4"/>
          <p:cNvSpPr>
            <a:spLocks noChangeArrowheads="1"/>
          </p:cNvSpPr>
          <p:nvPr/>
        </p:nvSpPr>
        <p:spPr bwMode="auto">
          <a:xfrm>
            <a:off x="973138" y="457200"/>
            <a:ext cx="44450" cy="847725"/>
          </a:xfrm>
          <a:prstGeom prst="rect">
            <a:avLst/>
          </a:prstGeom>
          <a:solidFill>
            <a:schemeClr val="folHlink"/>
          </a:solidFill>
          <a:ln w="9525">
            <a:noFill/>
            <a:miter lim="800000"/>
            <a:headEnd/>
            <a:tailEnd/>
          </a:ln>
        </p:spPr>
        <p:txBody>
          <a:bodyPr/>
          <a:lstStyle/>
          <a:p>
            <a:endParaRPr lang="ko-KR" altLang="en-US" dirty="0"/>
          </a:p>
        </p:txBody>
      </p:sp>
      <p:sp>
        <p:nvSpPr>
          <p:cNvPr id="444421" name="Rectangle 5"/>
          <p:cNvSpPr>
            <a:spLocks noChangeArrowheads="1"/>
          </p:cNvSpPr>
          <p:nvPr/>
        </p:nvSpPr>
        <p:spPr bwMode="auto">
          <a:xfrm>
            <a:off x="873125" y="457200"/>
            <a:ext cx="44450" cy="746125"/>
          </a:xfrm>
          <a:prstGeom prst="rect">
            <a:avLst/>
          </a:prstGeom>
          <a:solidFill>
            <a:schemeClr val="bg2"/>
          </a:solidFill>
          <a:ln w="9525">
            <a:noFill/>
            <a:miter lim="800000"/>
            <a:headEnd/>
            <a:tailEnd/>
          </a:ln>
        </p:spPr>
        <p:txBody>
          <a:bodyPr/>
          <a:lstStyle/>
          <a:p>
            <a:endParaRPr lang="ko-KR" altLang="en-US" dirty="0"/>
          </a:p>
        </p:txBody>
      </p:sp>
      <p:sp>
        <p:nvSpPr>
          <p:cNvPr id="444422" name="Rectangle 6"/>
          <p:cNvSpPr>
            <a:spLocks noChangeArrowheads="1"/>
          </p:cNvSpPr>
          <p:nvPr/>
        </p:nvSpPr>
        <p:spPr bwMode="auto">
          <a:xfrm>
            <a:off x="771525" y="457200"/>
            <a:ext cx="44450" cy="636588"/>
          </a:xfrm>
          <a:prstGeom prst="rect">
            <a:avLst/>
          </a:prstGeom>
          <a:solidFill>
            <a:schemeClr val="bg2"/>
          </a:solidFill>
          <a:ln w="9525">
            <a:noFill/>
            <a:miter lim="800000"/>
            <a:headEnd/>
            <a:tailEnd/>
          </a:ln>
        </p:spPr>
        <p:txBody>
          <a:bodyPr/>
          <a:lstStyle/>
          <a:p>
            <a:endParaRPr lang="ko-KR" altLang="en-US" dirty="0"/>
          </a:p>
        </p:txBody>
      </p:sp>
      <p:sp>
        <p:nvSpPr>
          <p:cNvPr id="444423" name="Rectangle 7"/>
          <p:cNvSpPr>
            <a:spLocks noChangeArrowheads="1"/>
          </p:cNvSpPr>
          <p:nvPr/>
        </p:nvSpPr>
        <p:spPr bwMode="auto">
          <a:xfrm>
            <a:off x="669925" y="457200"/>
            <a:ext cx="44450" cy="530225"/>
          </a:xfrm>
          <a:prstGeom prst="rect">
            <a:avLst/>
          </a:prstGeom>
          <a:solidFill>
            <a:schemeClr val="bg2"/>
          </a:solidFill>
          <a:ln w="9525">
            <a:noFill/>
            <a:miter lim="800000"/>
            <a:headEnd/>
            <a:tailEnd/>
          </a:ln>
        </p:spPr>
        <p:txBody>
          <a:bodyPr/>
          <a:lstStyle/>
          <a:p>
            <a:endParaRPr lang="ko-KR" altLang="en-US" dirty="0"/>
          </a:p>
        </p:txBody>
      </p:sp>
      <p:sp>
        <p:nvSpPr>
          <p:cNvPr id="444424" name="Rectangle 8"/>
          <p:cNvSpPr>
            <a:spLocks noChangeArrowheads="1"/>
          </p:cNvSpPr>
          <p:nvPr/>
        </p:nvSpPr>
        <p:spPr bwMode="auto">
          <a:xfrm>
            <a:off x="569913" y="457200"/>
            <a:ext cx="44450" cy="427038"/>
          </a:xfrm>
          <a:prstGeom prst="rect">
            <a:avLst/>
          </a:prstGeom>
          <a:solidFill>
            <a:schemeClr val="bg2"/>
          </a:solidFill>
          <a:ln w="9525">
            <a:noFill/>
            <a:miter lim="800000"/>
            <a:headEnd/>
            <a:tailEnd/>
          </a:ln>
        </p:spPr>
        <p:txBody>
          <a:bodyPr/>
          <a:lstStyle/>
          <a:p>
            <a:endParaRPr lang="ko-KR" altLang="en-US" dirty="0"/>
          </a:p>
        </p:txBody>
      </p:sp>
      <p:sp>
        <p:nvSpPr>
          <p:cNvPr id="444425" name="Rectangle 9"/>
          <p:cNvSpPr>
            <a:spLocks noChangeArrowheads="1"/>
          </p:cNvSpPr>
          <p:nvPr/>
        </p:nvSpPr>
        <p:spPr bwMode="auto">
          <a:xfrm>
            <a:off x="468313" y="457200"/>
            <a:ext cx="44450" cy="312738"/>
          </a:xfrm>
          <a:prstGeom prst="rect">
            <a:avLst/>
          </a:prstGeom>
          <a:solidFill>
            <a:schemeClr val="bg2"/>
          </a:solidFill>
          <a:ln w="9525">
            <a:noFill/>
            <a:miter lim="800000"/>
            <a:headEnd/>
            <a:tailEnd/>
          </a:ln>
        </p:spPr>
        <p:txBody>
          <a:bodyPr/>
          <a:lstStyle/>
          <a:p>
            <a:endParaRPr lang="ko-KR" altLang="en-US" dirty="0"/>
          </a:p>
        </p:txBody>
      </p:sp>
      <p:sp>
        <p:nvSpPr>
          <p:cNvPr id="444426" name="Rectangle 10"/>
          <p:cNvSpPr>
            <a:spLocks noChangeArrowheads="1"/>
          </p:cNvSpPr>
          <p:nvPr/>
        </p:nvSpPr>
        <p:spPr bwMode="auto">
          <a:xfrm>
            <a:off x="366713" y="457200"/>
            <a:ext cx="46037" cy="215900"/>
          </a:xfrm>
          <a:prstGeom prst="rect">
            <a:avLst/>
          </a:prstGeom>
          <a:solidFill>
            <a:schemeClr val="bg2"/>
          </a:solidFill>
          <a:ln w="9525">
            <a:noFill/>
            <a:miter lim="800000"/>
            <a:headEnd/>
            <a:tailEnd/>
          </a:ln>
        </p:spPr>
        <p:txBody>
          <a:bodyPr/>
          <a:lstStyle/>
          <a:p>
            <a:endParaRPr lang="ko-KR" altLang="en-US" dirty="0"/>
          </a:p>
        </p:txBody>
      </p:sp>
      <p:sp>
        <p:nvSpPr>
          <p:cNvPr id="444427" name="Rectangle 11"/>
          <p:cNvSpPr>
            <a:spLocks noChangeArrowheads="1"/>
          </p:cNvSpPr>
          <p:nvPr/>
        </p:nvSpPr>
        <p:spPr bwMode="auto">
          <a:xfrm>
            <a:off x="266700" y="457200"/>
            <a:ext cx="44450" cy="107950"/>
          </a:xfrm>
          <a:prstGeom prst="rect">
            <a:avLst/>
          </a:prstGeom>
          <a:solidFill>
            <a:schemeClr val="bg2"/>
          </a:solidFill>
          <a:ln w="9525">
            <a:noFill/>
            <a:miter lim="800000"/>
            <a:headEnd/>
            <a:tailEnd/>
          </a:ln>
        </p:spPr>
        <p:txBody>
          <a:bodyPr/>
          <a:lstStyle/>
          <a:p>
            <a:endParaRPr lang="ko-KR" altLang="en-US" dirty="0"/>
          </a:p>
        </p:txBody>
      </p:sp>
      <p:sp>
        <p:nvSpPr>
          <p:cNvPr id="444428" name="Rectangle 12"/>
          <p:cNvSpPr>
            <a:spLocks noChangeArrowheads="1"/>
          </p:cNvSpPr>
          <p:nvPr/>
        </p:nvSpPr>
        <p:spPr bwMode="auto">
          <a:xfrm>
            <a:off x="1074738" y="457200"/>
            <a:ext cx="41275" cy="950913"/>
          </a:xfrm>
          <a:prstGeom prst="rect">
            <a:avLst/>
          </a:prstGeom>
          <a:solidFill>
            <a:schemeClr val="folHlink"/>
          </a:solidFill>
          <a:ln w="9525">
            <a:noFill/>
            <a:miter lim="800000"/>
            <a:headEnd/>
            <a:tailEnd/>
          </a:ln>
        </p:spPr>
        <p:txBody>
          <a:bodyPr/>
          <a:lstStyle/>
          <a:p>
            <a:endParaRPr lang="ko-KR" altLang="en-US" dirty="0"/>
          </a:p>
        </p:txBody>
      </p:sp>
      <p:sp>
        <p:nvSpPr>
          <p:cNvPr id="444429" name="Rectangle 13"/>
          <p:cNvSpPr>
            <a:spLocks noChangeArrowheads="1"/>
          </p:cNvSpPr>
          <p:nvPr/>
        </p:nvSpPr>
        <p:spPr bwMode="auto">
          <a:xfrm>
            <a:off x="1173163" y="457200"/>
            <a:ext cx="41275" cy="1058863"/>
          </a:xfrm>
          <a:prstGeom prst="rect">
            <a:avLst/>
          </a:prstGeom>
          <a:solidFill>
            <a:schemeClr val="folHlink"/>
          </a:solidFill>
          <a:ln w="9525">
            <a:noFill/>
            <a:miter lim="800000"/>
            <a:headEnd/>
            <a:tailEnd/>
          </a:ln>
        </p:spPr>
        <p:txBody>
          <a:bodyPr/>
          <a:lstStyle/>
          <a:p>
            <a:endParaRPr lang="ko-KR" altLang="en-US" dirty="0"/>
          </a:p>
        </p:txBody>
      </p:sp>
      <p:sp>
        <p:nvSpPr>
          <p:cNvPr id="444430" name="Rectangle 14"/>
          <p:cNvSpPr>
            <a:spLocks noChangeArrowheads="1"/>
          </p:cNvSpPr>
          <p:nvPr/>
        </p:nvSpPr>
        <p:spPr bwMode="auto">
          <a:xfrm>
            <a:off x="1270000" y="457200"/>
            <a:ext cx="42863" cy="1160463"/>
          </a:xfrm>
          <a:prstGeom prst="rect">
            <a:avLst/>
          </a:prstGeom>
          <a:solidFill>
            <a:schemeClr val="hlink"/>
          </a:solidFill>
          <a:ln w="9525">
            <a:noFill/>
            <a:miter lim="800000"/>
            <a:headEnd/>
            <a:tailEnd/>
          </a:ln>
        </p:spPr>
        <p:txBody>
          <a:bodyPr/>
          <a:lstStyle/>
          <a:p>
            <a:endParaRPr lang="ko-KR" altLang="en-US" dirty="0"/>
          </a:p>
        </p:txBody>
      </p:sp>
      <p:sp>
        <p:nvSpPr>
          <p:cNvPr id="444431" name="Rectangle 15"/>
          <p:cNvSpPr>
            <a:spLocks noChangeArrowheads="1"/>
          </p:cNvSpPr>
          <p:nvPr/>
        </p:nvSpPr>
        <p:spPr bwMode="auto">
          <a:xfrm>
            <a:off x="1370013" y="457200"/>
            <a:ext cx="44450" cy="1270000"/>
          </a:xfrm>
          <a:prstGeom prst="rect">
            <a:avLst/>
          </a:prstGeom>
          <a:solidFill>
            <a:schemeClr val="hlink"/>
          </a:solidFill>
          <a:ln w="9525">
            <a:noFill/>
            <a:miter lim="800000"/>
            <a:headEnd/>
            <a:tailEnd/>
          </a:ln>
        </p:spPr>
        <p:txBody>
          <a:bodyPr/>
          <a:lstStyle/>
          <a:p>
            <a:endParaRPr lang="ko-KR" altLang="en-US" dirty="0"/>
          </a:p>
        </p:txBody>
      </p:sp>
      <p:sp>
        <p:nvSpPr>
          <p:cNvPr id="444432" name="Rectangle 16"/>
          <p:cNvSpPr>
            <a:spLocks noChangeArrowheads="1"/>
          </p:cNvSpPr>
          <p:nvPr/>
        </p:nvSpPr>
        <p:spPr bwMode="auto">
          <a:xfrm>
            <a:off x="1470025" y="457200"/>
            <a:ext cx="42863" cy="1371600"/>
          </a:xfrm>
          <a:prstGeom prst="rect">
            <a:avLst/>
          </a:prstGeom>
          <a:solidFill>
            <a:schemeClr val="hlink"/>
          </a:solidFill>
          <a:ln w="9525">
            <a:noFill/>
            <a:miter lim="800000"/>
            <a:headEnd/>
            <a:tailEnd/>
          </a:ln>
        </p:spPr>
        <p:txBody>
          <a:bodyPr/>
          <a:lstStyle/>
          <a:p>
            <a:endParaRPr lang="ko-KR" altLang="en-US" dirty="0"/>
          </a:p>
        </p:txBody>
      </p:sp>
      <p:sp>
        <p:nvSpPr>
          <p:cNvPr id="444434" name="Rectangle 18"/>
          <p:cNvSpPr>
            <a:spLocks noChangeArrowheads="1"/>
          </p:cNvSpPr>
          <p:nvPr/>
        </p:nvSpPr>
        <p:spPr bwMode="auto">
          <a:xfrm>
            <a:off x="76200" y="2209800"/>
            <a:ext cx="7696200" cy="1068388"/>
          </a:xfrm>
          <a:prstGeom prst="rect">
            <a:avLst/>
          </a:prstGeom>
          <a:noFill/>
          <a:ln w="9525">
            <a:noFill/>
            <a:miter lim="800000"/>
            <a:headEnd/>
            <a:tailEnd/>
          </a:ln>
          <a:effectLst/>
        </p:spPr>
        <p:txBody>
          <a:bodyPr>
            <a:spAutoFit/>
          </a:bodyPr>
          <a:lstStyle/>
          <a:p>
            <a:pPr algn="l"/>
            <a:r>
              <a:rPr lang="en-US" altLang="ko-KR" sz="3600" dirty="0">
                <a:solidFill>
                  <a:schemeClr val="hlink"/>
                </a:solidFill>
                <a:ea typeface="굴림" charset="-127"/>
              </a:rPr>
              <a:t>Objectives </a:t>
            </a:r>
            <a:r>
              <a:rPr lang="en-US" altLang="ko-KR" sz="2800" dirty="0">
                <a:solidFill>
                  <a:schemeClr val="hlink"/>
                </a:solidFill>
                <a:ea typeface="굴림" charset="-127"/>
              </a:rPr>
              <a:t/>
            </a:r>
            <a:br>
              <a:rPr lang="en-US" altLang="ko-KR" sz="2800" dirty="0">
                <a:solidFill>
                  <a:schemeClr val="hlink"/>
                </a:solidFill>
                <a:ea typeface="굴림" charset="-127"/>
              </a:rPr>
            </a:br>
            <a:endParaRPr lang="en-US" altLang="ko-KR" sz="2800" dirty="0">
              <a:ea typeface="굴림" charset="-127"/>
            </a:endParaRPr>
          </a:p>
        </p:txBody>
      </p:sp>
      <p:sp>
        <p:nvSpPr>
          <p:cNvPr id="444435" name="Rectangle 19"/>
          <p:cNvSpPr>
            <a:spLocks noChangeArrowheads="1"/>
          </p:cNvSpPr>
          <p:nvPr/>
        </p:nvSpPr>
        <p:spPr bwMode="auto">
          <a:xfrm>
            <a:off x="0" y="2895600"/>
            <a:ext cx="9144000" cy="3013075"/>
          </a:xfrm>
          <a:prstGeom prst="rect">
            <a:avLst/>
          </a:prstGeom>
          <a:noFill/>
          <a:ln w="9525">
            <a:noFill/>
            <a:miter lim="800000"/>
            <a:headEnd/>
            <a:tailEnd/>
          </a:ln>
          <a:effectLst/>
        </p:spPr>
        <p:txBody>
          <a:bodyPr>
            <a:spAutoFit/>
          </a:bodyPr>
          <a:lstStyle/>
          <a:p>
            <a:pPr marL="457200" indent="-457200" algn="l"/>
            <a:r>
              <a:rPr lang="en-US" altLang="ko-KR" dirty="0">
                <a:ea typeface="굴림" charset="-127"/>
              </a:rPr>
              <a:t>❏  To be able to list and describe the six expression categories</a:t>
            </a:r>
          </a:p>
          <a:p>
            <a:pPr marL="457200" indent="-457200" algn="l"/>
            <a:r>
              <a:rPr lang="en-US" altLang="ko-KR" dirty="0">
                <a:ea typeface="굴림" charset="-127"/>
              </a:rPr>
              <a:t>❏  To understand the rules of precedence and </a:t>
            </a:r>
            <a:r>
              <a:rPr lang="en-US" altLang="ko-KR" dirty="0" err="1">
                <a:ea typeface="굴림" charset="-127"/>
              </a:rPr>
              <a:t>associativity</a:t>
            </a:r>
            <a:r>
              <a:rPr lang="en-US" altLang="ko-KR" dirty="0">
                <a:ea typeface="굴림" charset="-127"/>
              </a:rPr>
              <a:t> in</a:t>
            </a:r>
            <a:br>
              <a:rPr lang="en-US" altLang="ko-KR" dirty="0">
                <a:ea typeface="굴림" charset="-127"/>
              </a:rPr>
            </a:br>
            <a:r>
              <a:rPr lang="en-US" altLang="ko-KR" dirty="0">
                <a:ea typeface="굴림" charset="-127"/>
              </a:rPr>
              <a:t> evaluating expressions</a:t>
            </a:r>
          </a:p>
          <a:p>
            <a:pPr marL="457200" indent="-457200" algn="l"/>
            <a:r>
              <a:rPr lang="en-US" altLang="ko-KR" dirty="0">
                <a:ea typeface="굴림" charset="-127"/>
              </a:rPr>
              <a:t>❏  To understand the result of side effects in expression evaluation</a:t>
            </a:r>
          </a:p>
          <a:p>
            <a:pPr marL="457200" indent="-457200" algn="l"/>
            <a:r>
              <a:rPr lang="en-US" altLang="ko-KR" dirty="0">
                <a:ea typeface="굴림" charset="-127"/>
              </a:rPr>
              <a:t>❏  To be able to predict the results when an expression is evaluated</a:t>
            </a:r>
          </a:p>
          <a:p>
            <a:pPr marL="457200" indent="-457200" algn="l"/>
            <a:r>
              <a:rPr lang="en-US" altLang="ko-KR" dirty="0">
                <a:ea typeface="굴림" charset="-127"/>
              </a:rPr>
              <a:t>❏  To understand implicit and explicit type conversion</a:t>
            </a:r>
          </a:p>
          <a:p>
            <a:pPr marL="457200" indent="-457200" algn="l"/>
            <a:r>
              <a:rPr lang="en-US" altLang="ko-KR" dirty="0">
                <a:ea typeface="굴림" charset="-127"/>
              </a:rPr>
              <a:t>❏  To understand and use the first four statement types: null, expression, return, and compound</a:t>
            </a:r>
          </a:p>
        </p:txBody>
      </p:sp>
      <p:sp>
        <p:nvSpPr>
          <p:cNvPr id="444436" name="Text Box 20"/>
          <p:cNvSpPr txBox="1">
            <a:spLocks noChangeArrowheads="1"/>
          </p:cNvSpPr>
          <p:nvPr/>
        </p:nvSpPr>
        <p:spPr bwMode="auto">
          <a:xfrm>
            <a:off x="2209800" y="752475"/>
            <a:ext cx="6831013" cy="1311275"/>
          </a:xfrm>
          <a:prstGeom prst="rect">
            <a:avLst/>
          </a:prstGeom>
          <a:noFill/>
          <a:ln w="9525">
            <a:noFill/>
            <a:miter lim="800000"/>
            <a:headEnd/>
            <a:tailEnd/>
          </a:ln>
          <a:effectLst/>
        </p:spPr>
        <p:txBody>
          <a:bodyPr wrap="none">
            <a:spAutoFit/>
          </a:bodyPr>
          <a:lstStyle/>
          <a:p>
            <a:pPr algn="l"/>
            <a:r>
              <a:rPr lang="en-US" altLang="ko-KR" sz="4000" i="1" dirty="0">
                <a:effectLst>
                  <a:outerShdw blurRad="38100" dist="38100" dir="2700000" algn="tl">
                    <a:srgbClr val="C0C0C0"/>
                  </a:outerShdw>
                </a:effectLst>
                <a:ea typeface="굴림" charset="-127"/>
              </a:rPr>
              <a:t>                                    Chapter 3</a:t>
            </a:r>
          </a:p>
          <a:p>
            <a:pPr algn="l"/>
            <a:r>
              <a:rPr lang="en-US" altLang="ko-KR" sz="4000" i="1" dirty="0">
                <a:effectLst>
                  <a:outerShdw blurRad="38100" dist="38100" dir="2700000" algn="tl">
                    <a:srgbClr val="C0C0C0"/>
                  </a:outerShdw>
                </a:effectLst>
                <a:ea typeface="굴림" charset="-127"/>
              </a:rPr>
              <a:t>          Structure of a C Program</a:t>
            </a:r>
          </a:p>
        </p:txBody>
      </p:sp>
      <p:sp>
        <p:nvSpPr>
          <p:cNvPr id="444437" name="Text Box 21"/>
          <p:cNvSpPr txBox="1">
            <a:spLocks noChangeArrowheads="1"/>
          </p:cNvSpPr>
          <p:nvPr/>
        </p:nvSpPr>
        <p:spPr bwMode="auto">
          <a:xfrm>
            <a:off x="80391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6" name="슬라이드 번호 개체 틀 2"/>
          <p:cNvSpPr>
            <a:spLocks noGrp="1"/>
          </p:cNvSpPr>
          <p:nvPr>
            <p:ph type="sldNum" sz="quarter" idx="11"/>
          </p:nvPr>
        </p:nvSpPr>
        <p:spPr/>
        <p:txBody>
          <a:bodyPr/>
          <a:lstStyle/>
          <a:p>
            <a:fld id="{19866D1D-DEBE-4FAD-8226-E7951EDDA4CD}" type="slidenum">
              <a:rPr lang="en-US" altLang="ko-KR"/>
              <a:pPr/>
              <a:t>10</a:t>
            </a:fld>
            <a:endParaRPr lang="en-US" altLang="ko-KR" dirty="0"/>
          </a:p>
        </p:txBody>
      </p:sp>
      <p:sp>
        <p:nvSpPr>
          <p:cNvPr id="533507" name="Text Box 3"/>
          <p:cNvSpPr txBox="1">
            <a:spLocks noChangeArrowheads="1"/>
          </p:cNvSpPr>
          <p:nvPr/>
        </p:nvSpPr>
        <p:spPr bwMode="auto">
          <a:xfrm>
            <a:off x="411163" y="152400"/>
            <a:ext cx="1927225"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PROGRAM 3-1</a:t>
            </a:r>
          </a:p>
        </p:txBody>
      </p:sp>
      <p:sp>
        <p:nvSpPr>
          <p:cNvPr id="533508" name="Text Box 4"/>
          <p:cNvSpPr txBox="1">
            <a:spLocks noChangeArrowheads="1"/>
          </p:cNvSpPr>
          <p:nvPr/>
        </p:nvSpPr>
        <p:spPr bwMode="auto">
          <a:xfrm>
            <a:off x="2287588" y="152400"/>
            <a:ext cx="3579812"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Demonstrate Postfix Increment</a:t>
            </a:r>
          </a:p>
        </p:txBody>
      </p:sp>
      <p:pic>
        <p:nvPicPr>
          <p:cNvPr id="533515" name="Picture 11"/>
          <p:cNvPicPr>
            <a:picLocks noChangeAspect="1" noChangeArrowheads="1"/>
          </p:cNvPicPr>
          <p:nvPr/>
        </p:nvPicPr>
        <p:blipFill>
          <a:blip r:embed="rId3" cstate="print"/>
          <a:srcRect/>
          <a:stretch>
            <a:fillRect/>
          </a:stretch>
        </p:blipFill>
        <p:spPr bwMode="auto">
          <a:xfrm>
            <a:off x="350838" y="609600"/>
            <a:ext cx="8335962" cy="53308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6" name="슬라이드 번호 개체 틀 2"/>
          <p:cNvSpPr>
            <a:spLocks noGrp="1"/>
          </p:cNvSpPr>
          <p:nvPr>
            <p:ph type="sldNum" sz="quarter" idx="11"/>
          </p:nvPr>
        </p:nvSpPr>
        <p:spPr/>
        <p:txBody>
          <a:bodyPr/>
          <a:lstStyle/>
          <a:p>
            <a:fld id="{5382182D-B177-4B7E-B75D-350FF73C3A7C}" type="slidenum">
              <a:rPr lang="en-US" altLang="ko-KR"/>
              <a:pPr/>
              <a:t>11</a:t>
            </a:fld>
            <a:endParaRPr lang="en-US" altLang="ko-KR" dirty="0"/>
          </a:p>
        </p:txBody>
      </p:sp>
      <p:sp>
        <p:nvSpPr>
          <p:cNvPr id="637954" name="Text Box 2"/>
          <p:cNvSpPr txBox="1">
            <a:spLocks noChangeArrowheads="1"/>
          </p:cNvSpPr>
          <p:nvPr/>
        </p:nvSpPr>
        <p:spPr bwMode="auto">
          <a:xfrm>
            <a:off x="487363" y="974725"/>
            <a:ext cx="1927225"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PROGRAM 3-1</a:t>
            </a:r>
          </a:p>
        </p:txBody>
      </p:sp>
      <p:sp>
        <p:nvSpPr>
          <p:cNvPr id="637955" name="Text Box 3"/>
          <p:cNvSpPr txBox="1">
            <a:spLocks noChangeArrowheads="1"/>
          </p:cNvSpPr>
          <p:nvPr/>
        </p:nvSpPr>
        <p:spPr bwMode="auto">
          <a:xfrm>
            <a:off x="2432050" y="974725"/>
            <a:ext cx="4883150"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Demonstrate Postfix Increment </a:t>
            </a:r>
            <a:r>
              <a:rPr lang="en-US" altLang="ko-KR" sz="2000" dirty="0">
                <a:solidFill>
                  <a:schemeClr val="folHlink"/>
                </a:solidFill>
                <a:ea typeface="굴림" charset="-127"/>
              </a:rPr>
              <a:t>(continued)</a:t>
            </a:r>
          </a:p>
        </p:txBody>
      </p:sp>
      <p:pic>
        <p:nvPicPr>
          <p:cNvPr id="637959" name="Picture 7"/>
          <p:cNvPicPr>
            <a:picLocks noChangeAspect="1" noChangeArrowheads="1"/>
          </p:cNvPicPr>
          <p:nvPr/>
        </p:nvPicPr>
        <p:blipFill>
          <a:blip r:embed="rId3" cstate="print"/>
          <a:srcRect/>
          <a:stretch>
            <a:fillRect/>
          </a:stretch>
        </p:blipFill>
        <p:spPr bwMode="auto">
          <a:xfrm>
            <a:off x="304800" y="1447800"/>
            <a:ext cx="8364538" cy="14986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Function Call</a:t>
            </a:r>
            <a:endParaRPr lang="ko-KR" altLang="en-US" dirty="0"/>
          </a:p>
        </p:txBody>
      </p:sp>
      <p:sp>
        <p:nvSpPr>
          <p:cNvPr id="5" name="내용 개체 틀 4"/>
          <p:cNvSpPr>
            <a:spLocks noGrp="1"/>
          </p:cNvSpPr>
          <p:nvPr>
            <p:ph idx="1"/>
          </p:nvPr>
        </p:nvSpPr>
        <p:spPr/>
        <p:txBody>
          <a:bodyPr/>
          <a:lstStyle/>
          <a:p>
            <a:r>
              <a:rPr lang="en-US" altLang="ko-KR" dirty="0" smtClean="0"/>
              <a:t>A postfix expression</a:t>
            </a:r>
          </a:p>
          <a:p>
            <a:r>
              <a:rPr lang="en-US" altLang="ko-KR" dirty="0" smtClean="0"/>
              <a:t>Function call operator ()</a:t>
            </a:r>
          </a:p>
          <a:p>
            <a:r>
              <a:rPr lang="en-US" altLang="ko-KR" dirty="0" err="1" smtClean="0"/>
              <a:t>printf</a:t>
            </a:r>
            <a:r>
              <a:rPr lang="en-US" altLang="ko-KR" dirty="0" smtClean="0"/>
              <a:t>(“hello world\n”)</a:t>
            </a:r>
            <a:endParaRPr lang="ko-KR" altLang="en-US" dirty="0"/>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404058AC-15ED-43DE-B175-428C4E6FE024}" type="slidenum">
              <a:rPr lang="en-US" altLang="ko-KR" smtClean="0"/>
              <a:pPr/>
              <a:t>12</a:t>
            </a:fld>
            <a:endParaRPr lang="en-US" altLang="ko-K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10" name="슬라이드 번호 개체 틀 2"/>
          <p:cNvSpPr>
            <a:spLocks noGrp="1"/>
          </p:cNvSpPr>
          <p:nvPr>
            <p:ph type="sldNum" sz="quarter" idx="11"/>
          </p:nvPr>
        </p:nvSpPr>
        <p:spPr/>
        <p:txBody>
          <a:bodyPr/>
          <a:lstStyle/>
          <a:p>
            <a:fld id="{F78088FC-46CD-49FB-BEDF-9BA698A23F3B}" type="slidenum">
              <a:rPr lang="en-US" altLang="ko-KR"/>
              <a:pPr/>
              <a:t>13</a:t>
            </a:fld>
            <a:endParaRPr lang="en-US" altLang="ko-KR" dirty="0"/>
          </a:p>
        </p:txBody>
      </p:sp>
      <p:sp>
        <p:nvSpPr>
          <p:cNvPr id="59289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dirty="0"/>
          </a:p>
        </p:txBody>
      </p:sp>
      <p:sp>
        <p:nvSpPr>
          <p:cNvPr id="592899" name="Rectangle 3"/>
          <p:cNvSpPr>
            <a:spLocks noChangeArrowheads="1"/>
          </p:cNvSpPr>
          <p:nvPr/>
        </p:nvSpPr>
        <p:spPr bwMode="auto">
          <a:xfrm>
            <a:off x="211138" y="5791200"/>
            <a:ext cx="5199062" cy="396875"/>
          </a:xfrm>
          <a:prstGeom prst="rect">
            <a:avLst/>
          </a:prstGeom>
          <a:noFill/>
          <a:ln w="9525">
            <a:noFill/>
            <a:miter lim="800000"/>
            <a:headEnd/>
            <a:tailEnd/>
          </a:ln>
          <a:effectLst/>
        </p:spPr>
        <p:txBody>
          <a:bodyPr>
            <a:spAutoFit/>
          </a:bodyPr>
          <a:lstStyle/>
          <a:p>
            <a:pPr algn="l"/>
            <a:r>
              <a:rPr lang="en-US" altLang="ko-KR" sz="2000" dirty="0">
                <a:solidFill>
                  <a:schemeClr val="folHlink"/>
                </a:solidFill>
                <a:ea typeface="굴림" charset="-127"/>
              </a:rPr>
              <a:t>FIGURE 3-4</a:t>
            </a:r>
            <a:r>
              <a:rPr lang="en-US" altLang="ko-KR" sz="2000" dirty="0">
                <a:ea typeface="굴림" charset="-127"/>
              </a:rPr>
              <a:t>  Prefix Expression</a:t>
            </a:r>
          </a:p>
        </p:txBody>
      </p:sp>
      <p:grpSp>
        <p:nvGrpSpPr>
          <p:cNvPr id="592900" name="Group 4"/>
          <p:cNvGrpSpPr>
            <a:grpSpLocks/>
          </p:cNvGrpSpPr>
          <p:nvPr/>
        </p:nvGrpSpPr>
        <p:grpSpPr bwMode="auto">
          <a:xfrm>
            <a:off x="228600" y="252413"/>
            <a:ext cx="8610600" cy="5995987"/>
            <a:chOff x="336" y="159"/>
            <a:chExt cx="5232" cy="3777"/>
          </a:xfrm>
        </p:grpSpPr>
        <p:sp>
          <p:nvSpPr>
            <p:cNvPr id="59290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dirty="0"/>
            </a:p>
          </p:txBody>
        </p:sp>
        <p:sp>
          <p:nvSpPr>
            <p:cNvPr id="59290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dirty="0"/>
            </a:p>
          </p:txBody>
        </p:sp>
        <p:sp>
          <p:nvSpPr>
            <p:cNvPr id="59290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dirty="0"/>
            </a:p>
          </p:txBody>
        </p:sp>
      </p:grpSp>
      <p:pic>
        <p:nvPicPr>
          <p:cNvPr id="592905" name="Picture 9"/>
          <p:cNvPicPr>
            <a:picLocks noChangeAspect="1" noChangeArrowheads="1"/>
          </p:cNvPicPr>
          <p:nvPr/>
        </p:nvPicPr>
        <p:blipFill>
          <a:blip r:embed="rId3" cstate="print"/>
          <a:srcRect/>
          <a:stretch>
            <a:fillRect/>
          </a:stretch>
        </p:blipFill>
        <p:spPr bwMode="auto">
          <a:xfrm>
            <a:off x="1143000" y="2590800"/>
            <a:ext cx="5932488" cy="15414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7" name="슬라이드 번호 개체 틀 2"/>
          <p:cNvSpPr>
            <a:spLocks noGrp="1"/>
          </p:cNvSpPr>
          <p:nvPr>
            <p:ph type="sldNum" sz="quarter" idx="11"/>
          </p:nvPr>
        </p:nvSpPr>
        <p:spPr/>
        <p:txBody>
          <a:bodyPr/>
          <a:lstStyle/>
          <a:p>
            <a:fld id="{947D3F8F-ED89-477E-9058-BFDD1C2C4189}" type="slidenum">
              <a:rPr lang="en-US" altLang="ko-KR"/>
              <a:pPr/>
              <a:t>14</a:t>
            </a:fld>
            <a:endParaRPr lang="en-US" altLang="ko-KR" dirty="0"/>
          </a:p>
        </p:txBody>
      </p:sp>
      <p:sp>
        <p:nvSpPr>
          <p:cNvPr id="596994"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dirty="0"/>
          </a:p>
        </p:txBody>
      </p:sp>
      <p:sp>
        <p:nvSpPr>
          <p:cNvPr id="596995" name="Line 3"/>
          <p:cNvSpPr>
            <a:spLocks noChangeShapeType="1"/>
          </p:cNvSpPr>
          <p:nvPr/>
        </p:nvSpPr>
        <p:spPr bwMode="auto">
          <a:xfrm>
            <a:off x="439738" y="3276600"/>
            <a:ext cx="8153400" cy="0"/>
          </a:xfrm>
          <a:prstGeom prst="line">
            <a:avLst/>
          </a:prstGeom>
          <a:noFill/>
          <a:ln w="76200">
            <a:solidFill>
              <a:srgbClr val="009900"/>
            </a:solidFill>
            <a:round/>
            <a:headEnd/>
            <a:tailEnd/>
          </a:ln>
          <a:effectLst/>
        </p:spPr>
        <p:txBody>
          <a:bodyPr/>
          <a:lstStyle/>
          <a:p>
            <a:endParaRPr lang="ko-KR" altLang="en-US" dirty="0"/>
          </a:p>
        </p:txBody>
      </p:sp>
      <p:sp>
        <p:nvSpPr>
          <p:cNvPr id="596996" name="Rectangle 4"/>
          <p:cNvSpPr>
            <a:spLocks noChangeArrowheads="1"/>
          </p:cNvSpPr>
          <p:nvPr/>
        </p:nvSpPr>
        <p:spPr bwMode="auto">
          <a:xfrm>
            <a:off x="476250" y="27590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dirty="0">
                <a:ea typeface="굴림" charset="-127"/>
              </a:rPr>
              <a:t>(++a) has the same effect as (a = a + 1)</a:t>
            </a:r>
          </a:p>
        </p:txBody>
      </p:sp>
      <p:sp>
        <p:nvSpPr>
          <p:cNvPr id="596997"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dirty="0">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10" name="슬라이드 번호 개체 틀 2"/>
          <p:cNvSpPr>
            <a:spLocks noGrp="1"/>
          </p:cNvSpPr>
          <p:nvPr>
            <p:ph type="sldNum" sz="quarter" idx="11"/>
          </p:nvPr>
        </p:nvSpPr>
        <p:spPr/>
        <p:txBody>
          <a:bodyPr/>
          <a:lstStyle/>
          <a:p>
            <a:fld id="{3B18B05F-4AFB-4769-917D-50FB3E1949A0}" type="slidenum">
              <a:rPr lang="en-US" altLang="ko-KR"/>
              <a:pPr/>
              <a:t>15</a:t>
            </a:fld>
            <a:endParaRPr lang="en-US" altLang="ko-KR" dirty="0"/>
          </a:p>
        </p:txBody>
      </p:sp>
      <p:sp>
        <p:nvSpPr>
          <p:cNvPr id="59494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dirty="0"/>
          </a:p>
        </p:txBody>
      </p:sp>
      <p:sp>
        <p:nvSpPr>
          <p:cNvPr id="594947" name="Rectangle 3"/>
          <p:cNvSpPr>
            <a:spLocks noChangeArrowheads="1"/>
          </p:cNvSpPr>
          <p:nvPr/>
        </p:nvSpPr>
        <p:spPr bwMode="auto">
          <a:xfrm>
            <a:off x="211138" y="5791200"/>
            <a:ext cx="5199062" cy="396875"/>
          </a:xfrm>
          <a:prstGeom prst="rect">
            <a:avLst/>
          </a:prstGeom>
          <a:noFill/>
          <a:ln w="9525">
            <a:noFill/>
            <a:miter lim="800000"/>
            <a:headEnd/>
            <a:tailEnd/>
          </a:ln>
          <a:effectLst/>
        </p:spPr>
        <p:txBody>
          <a:bodyPr>
            <a:spAutoFit/>
          </a:bodyPr>
          <a:lstStyle/>
          <a:p>
            <a:pPr algn="l"/>
            <a:r>
              <a:rPr lang="en-US" altLang="ko-KR" sz="2000" dirty="0">
                <a:solidFill>
                  <a:schemeClr val="folHlink"/>
                </a:solidFill>
                <a:ea typeface="굴림" charset="-127"/>
              </a:rPr>
              <a:t>FIGURE 3-5</a:t>
            </a:r>
            <a:r>
              <a:rPr lang="en-US" altLang="ko-KR" sz="2000" dirty="0">
                <a:ea typeface="굴림" charset="-127"/>
              </a:rPr>
              <a:t>  Result of Prefix ++a</a:t>
            </a:r>
          </a:p>
        </p:txBody>
      </p:sp>
      <p:grpSp>
        <p:nvGrpSpPr>
          <p:cNvPr id="594948" name="Group 4"/>
          <p:cNvGrpSpPr>
            <a:grpSpLocks/>
          </p:cNvGrpSpPr>
          <p:nvPr/>
        </p:nvGrpSpPr>
        <p:grpSpPr bwMode="auto">
          <a:xfrm>
            <a:off x="228600" y="252413"/>
            <a:ext cx="8610600" cy="5995987"/>
            <a:chOff x="336" y="159"/>
            <a:chExt cx="5232" cy="3777"/>
          </a:xfrm>
        </p:grpSpPr>
        <p:sp>
          <p:nvSpPr>
            <p:cNvPr id="59494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dirty="0"/>
            </a:p>
          </p:txBody>
        </p:sp>
        <p:sp>
          <p:nvSpPr>
            <p:cNvPr id="59495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dirty="0"/>
            </a:p>
          </p:txBody>
        </p:sp>
        <p:sp>
          <p:nvSpPr>
            <p:cNvPr id="59495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dirty="0"/>
            </a:p>
          </p:txBody>
        </p:sp>
      </p:grpSp>
      <p:pic>
        <p:nvPicPr>
          <p:cNvPr id="594953" name="Picture 9"/>
          <p:cNvPicPr>
            <a:picLocks noChangeAspect="1" noChangeArrowheads="1"/>
          </p:cNvPicPr>
          <p:nvPr/>
        </p:nvPicPr>
        <p:blipFill>
          <a:blip r:embed="rId3" cstate="print"/>
          <a:srcRect/>
          <a:stretch>
            <a:fillRect/>
          </a:stretch>
        </p:blipFill>
        <p:spPr bwMode="auto">
          <a:xfrm>
            <a:off x="0" y="1905000"/>
            <a:ext cx="8848725" cy="30622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7" name="슬라이드 번호 개체 틀 2"/>
          <p:cNvSpPr>
            <a:spLocks noGrp="1"/>
          </p:cNvSpPr>
          <p:nvPr>
            <p:ph type="sldNum" sz="quarter" idx="11"/>
          </p:nvPr>
        </p:nvSpPr>
        <p:spPr/>
        <p:txBody>
          <a:bodyPr/>
          <a:lstStyle/>
          <a:p>
            <a:fld id="{F052F3CB-1596-4D42-8ED2-D7D0F329D72C}" type="slidenum">
              <a:rPr lang="en-US" altLang="ko-KR"/>
              <a:pPr/>
              <a:t>16</a:t>
            </a:fld>
            <a:endParaRPr lang="en-US" altLang="ko-KR" dirty="0"/>
          </a:p>
        </p:txBody>
      </p:sp>
      <p:sp>
        <p:nvSpPr>
          <p:cNvPr id="593922"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dirty="0"/>
          </a:p>
        </p:txBody>
      </p:sp>
      <p:sp>
        <p:nvSpPr>
          <p:cNvPr id="593923" name="Line 3"/>
          <p:cNvSpPr>
            <a:spLocks noChangeShapeType="1"/>
          </p:cNvSpPr>
          <p:nvPr/>
        </p:nvSpPr>
        <p:spPr bwMode="auto">
          <a:xfrm>
            <a:off x="439738" y="3276600"/>
            <a:ext cx="8153400" cy="0"/>
          </a:xfrm>
          <a:prstGeom prst="line">
            <a:avLst/>
          </a:prstGeom>
          <a:noFill/>
          <a:ln w="76200">
            <a:solidFill>
              <a:srgbClr val="009900"/>
            </a:solidFill>
            <a:round/>
            <a:headEnd/>
            <a:tailEnd/>
          </a:ln>
          <a:effectLst/>
        </p:spPr>
        <p:txBody>
          <a:bodyPr/>
          <a:lstStyle/>
          <a:p>
            <a:endParaRPr lang="ko-KR" altLang="en-US" dirty="0"/>
          </a:p>
        </p:txBody>
      </p:sp>
      <p:sp>
        <p:nvSpPr>
          <p:cNvPr id="593924" name="Rectangle 4"/>
          <p:cNvSpPr>
            <a:spLocks noChangeArrowheads="1"/>
          </p:cNvSpPr>
          <p:nvPr/>
        </p:nvSpPr>
        <p:spPr bwMode="auto">
          <a:xfrm>
            <a:off x="476250" y="27590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dirty="0">
                <a:ea typeface="굴림" charset="-127"/>
              </a:rPr>
              <a:t>The operand of a prefix expression must be a variable.</a:t>
            </a:r>
          </a:p>
        </p:txBody>
      </p:sp>
      <p:sp>
        <p:nvSpPr>
          <p:cNvPr id="593925"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dirty="0">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7" name="슬라이드 번호 개체 틀 2"/>
          <p:cNvSpPr>
            <a:spLocks noGrp="1"/>
          </p:cNvSpPr>
          <p:nvPr>
            <p:ph type="sldNum" sz="quarter" idx="11"/>
          </p:nvPr>
        </p:nvSpPr>
        <p:spPr/>
        <p:txBody>
          <a:bodyPr/>
          <a:lstStyle/>
          <a:p>
            <a:fld id="{2E858FD1-5DE4-414C-AA5E-5BC9018C271C}" type="slidenum">
              <a:rPr lang="en-US" altLang="ko-KR"/>
              <a:pPr/>
              <a:t>17</a:t>
            </a:fld>
            <a:endParaRPr lang="en-US" altLang="ko-KR" dirty="0"/>
          </a:p>
        </p:txBody>
      </p:sp>
      <p:sp>
        <p:nvSpPr>
          <p:cNvPr id="598018" name="Text Box 2"/>
          <p:cNvSpPr txBox="1">
            <a:spLocks noChangeArrowheads="1"/>
          </p:cNvSpPr>
          <p:nvPr/>
        </p:nvSpPr>
        <p:spPr bwMode="auto">
          <a:xfrm>
            <a:off x="530225" y="212725"/>
            <a:ext cx="1927225"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PROGRAM 3-2</a:t>
            </a:r>
          </a:p>
        </p:txBody>
      </p:sp>
      <p:sp>
        <p:nvSpPr>
          <p:cNvPr id="598019" name="Text Box 3"/>
          <p:cNvSpPr txBox="1">
            <a:spLocks noChangeArrowheads="1"/>
          </p:cNvSpPr>
          <p:nvPr/>
        </p:nvSpPr>
        <p:spPr bwMode="auto">
          <a:xfrm>
            <a:off x="2447925" y="212725"/>
            <a:ext cx="3495675"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Demonstrate Prefix Increment</a:t>
            </a:r>
          </a:p>
        </p:txBody>
      </p:sp>
      <p:pic>
        <p:nvPicPr>
          <p:cNvPr id="598024" name="Picture 8"/>
          <p:cNvPicPr>
            <a:picLocks noChangeAspect="1" noChangeArrowheads="1"/>
          </p:cNvPicPr>
          <p:nvPr/>
        </p:nvPicPr>
        <p:blipFill>
          <a:blip r:embed="rId3" cstate="print"/>
          <a:srcRect/>
          <a:stretch>
            <a:fillRect/>
          </a:stretch>
        </p:blipFill>
        <p:spPr bwMode="auto">
          <a:xfrm>
            <a:off x="234950" y="609600"/>
            <a:ext cx="8318500" cy="736600"/>
          </a:xfrm>
          <a:prstGeom prst="rect">
            <a:avLst/>
          </a:prstGeom>
          <a:noFill/>
          <a:ln w="76200" algn="ctr">
            <a:noFill/>
            <a:miter lim="800000"/>
            <a:headEnd/>
            <a:tailEnd/>
          </a:ln>
          <a:effectLst/>
        </p:spPr>
      </p:pic>
      <p:pic>
        <p:nvPicPr>
          <p:cNvPr id="598025" name="Picture 9"/>
          <p:cNvPicPr>
            <a:picLocks noChangeAspect="1" noChangeArrowheads="1"/>
          </p:cNvPicPr>
          <p:nvPr/>
        </p:nvPicPr>
        <p:blipFill>
          <a:blip r:embed="rId4" cstate="print"/>
          <a:srcRect/>
          <a:stretch>
            <a:fillRect/>
          </a:stretch>
        </p:blipFill>
        <p:spPr bwMode="auto">
          <a:xfrm>
            <a:off x="222250" y="1295400"/>
            <a:ext cx="8345488" cy="47244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6" name="슬라이드 번호 개체 틀 2"/>
          <p:cNvSpPr>
            <a:spLocks noGrp="1"/>
          </p:cNvSpPr>
          <p:nvPr>
            <p:ph type="sldNum" sz="quarter" idx="11"/>
          </p:nvPr>
        </p:nvSpPr>
        <p:spPr/>
        <p:txBody>
          <a:bodyPr/>
          <a:lstStyle/>
          <a:p>
            <a:fld id="{C13E67E5-7D83-4E89-8554-FD9DAF893AAA}" type="slidenum">
              <a:rPr lang="en-US" altLang="ko-KR"/>
              <a:pPr/>
              <a:t>18</a:t>
            </a:fld>
            <a:endParaRPr lang="en-US" altLang="ko-KR" dirty="0"/>
          </a:p>
        </p:txBody>
      </p:sp>
      <p:sp>
        <p:nvSpPr>
          <p:cNvPr id="638978" name="Text Box 2"/>
          <p:cNvSpPr txBox="1">
            <a:spLocks noChangeArrowheads="1"/>
          </p:cNvSpPr>
          <p:nvPr/>
        </p:nvSpPr>
        <p:spPr bwMode="auto">
          <a:xfrm>
            <a:off x="258763" y="152400"/>
            <a:ext cx="1927225"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PROGRAM 3-2</a:t>
            </a:r>
          </a:p>
        </p:txBody>
      </p:sp>
      <p:sp>
        <p:nvSpPr>
          <p:cNvPr id="638979" name="Text Box 3"/>
          <p:cNvSpPr txBox="1">
            <a:spLocks noChangeArrowheads="1"/>
          </p:cNvSpPr>
          <p:nvPr/>
        </p:nvSpPr>
        <p:spPr bwMode="auto">
          <a:xfrm>
            <a:off x="2193925" y="152400"/>
            <a:ext cx="4799013"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Demonstrate Prefix Increment </a:t>
            </a:r>
            <a:r>
              <a:rPr lang="en-US" altLang="ko-KR" sz="2000" dirty="0">
                <a:solidFill>
                  <a:schemeClr val="folHlink"/>
                </a:solidFill>
                <a:ea typeface="굴림" charset="-127"/>
              </a:rPr>
              <a:t>(continued)</a:t>
            </a:r>
          </a:p>
        </p:txBody>
      </p:sp>
      <p:pic>
        <p:nvPicPr>
          <p:cNvPr id="638985" name="Picture 9"/>
          <p:cNvPicPr>
            <a:picLocks noChangeAspect="1" noChangeArrowheads="1"/>
          </p:cNvPicPr>
          <p:nvPr/>
        </p:nvPicPr>
        <p:blipFill>
          <a:blip r:embed="rId3" cstate="print"/>
          <a:srcRect/>
          <a:stretch>
            <a:fillRect/>
          </a:stretch>
        </p:blipFill>
        <p:spPr bwMode="auto">
          <a:xfrm>
            <a:off x="242888" y="636588"/>
            <a:ext cx="8291512" cy="14970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7" name="슬라이드 번호 개체 틀 2"/>
          <p:cNvSpPr>
            <a:spLocks noGrp="1"/>
          </p:cNvSpPr>
          <p:nvPr>
            <p:ph type="sldNum" sz="quarter" idx="11"/>
          </p:nvPr>
        </p:nvSpPr>
        <p:spPr/>
        <p:txBody>
          <a:bodyPr/>
          <a:lstStyle/>
          <a:p>
            <a:fld id="{9276F332-2D24-401A-AAAA-E0567E02F8CF}" type="slidenum">
              <a:rPr lang="en-US" altLang="ko-KR"/>
              <a:pPr/>
              <a:t>19</a:t>
            </a:fld>
            <a:endParaRPr lang="en-US" altLang="ko-KR" dirty="0"/>
          </a:p>
        </p:txBody>
      </p:sp>
      <p:sp>
        <p:nvSpPr>
          <p:cNvPr id="599042" name="Line 2"/>
          <p:cNvSpPr>
            <a:spLocks noChangeShapeType="1"/>
          </p:cNvSpPr>
          <p:nvPr/>
        </p:nvSpPr>
        <p:spPr bwMode="auto">
          <a:xfrm>
            <a:off x="438150" y="2362200"/>
            <a:ext cx="8153400" cy="0"/>
          </a:xfrm>
          <a:prstGeom prst="line">
            <a:avLst/>
          </a:prstGeom>
          <a:noFill/>
          <a:ln w="76200">
            <a:solidFill>
              <a:srgbClr val="009900"/>
            </a:solidFill>
            <a:round/>
            <a:headEnd/>
            <a:tailEnd/>
          </a:ln>
          <a:effectLst/>
        </p:spPr>
        <p:txBody>
          <a:bodyPr/>
          <a:lstStyle/>
          <a:p>
            <a:endParaRPr lang="ko-KR" altLang="en-US" dirty="0"/>
          </a:p>
        </p:txBody>
      </p:sp>
      <p:sp>
        <p:nvSpPr>
          <p:cNvPr id="599043" name="Line 3"/>
          <p:cNvSpPr>
            <a:spLocks noChangeShapeType="1"/>
          </p:cNvSpPr>
          <p:nvPr/>
        </p:nvSpPr>
        <p:spPr bwMode="auto">
          <a:xfrm>
            <a:off x="439738" y="4419600"/>
            <a:ext cx="8153400" cy="0"/>
          </a:xfrm>
          <a:prstGeom prst="line">
            <a:avLst/>
          </a:prstGeom>
          <a:noFill/>
          <a:ln w="76200">
            <a:solidFill>
              <a:srgbClr val="009900"/>
            </a:solidFill>
            <a:round/>
            <a:headEnd/>
            <a:tailEnd/>
          </a:ln>
          <a:effectLst/>
        </p:spPr>
        <p:txBody>
          <a:bodyPr/>
          <a:lstStyle/>
          <a:p>
            <a:endParaRPr lang="ko-KR" altLang="en-US" dirty="0"/>
          </a:p>
        </p:txBody>
      </p:sp>
      <p:sp>
        <p:nvSpPr>
          <p:cNvPr id="599044" name="Rectangle 4"/>
          <p:cNvSpPr>
            <a:spLocks noChangeArrowheads="1"/>
          </p:cNvSpPr>
          <p:nvPr/>
        </p:nvSpPr>
        <p:spPr bwMode="auto">
          <a:xfrm>
            <a:off x="476250" y="2454275"/>
            <a:ext cx="8077200" cy="1917700"/>
          </a:xfrm>
          <a:prstGeom prst="rect">
            <a:avLst/>
          </a:prstGeom>
          <a:solidFill>
            <a:srgbClr val="99FF33"/>
          </a:solidFill>
          <a:ln w="76200" algn="ctr">
            <a:noFill/>
            <a:miter lim="800000"/>
            <a:headEnd/>
            <a:tailEnd/>
          </a:ln>
          <a:effectLst/>
        </p:spPr>
        <p:txBody>
          <a:bodyPr>
            <a:spAutoFit/>
          </a:bodyPr>
          <a:lstStyle/>
          <a:p>
            <a:pPr algn="ctr"/>
            <a:r>
              <a:rPr lang="en-US" altLang="ko-KR" dirty="0">
                <a:ea typeface="굴림" charset="-127"/>
              </a:rPr>
              <a:t>If ++ is after the operand, as in a++, the increment takes place after the expression is evaluated. </a:t>
            </a:r>
          </a:p>
          <a:p>
            <a:pPr algn="ctr"/>
            <a:endParaRPr lang="en-US" altLang="ko-KR" dirty="0">
              <a:ea typeface="굴림" charset="-127"/>
            </a:endParaRPr>
          </a:p>
          <a:p>
            <a:pPr algn="ctr"/>
            <a:r>
              <a:rPr lang="en-US" altLang="ko-KR" dirty="0">
                <a:ea typeface="굴림" charset="-127"/>
              </a:rPr>
              <a:t>If ++ is before the operand, as in ++a, the increment</a:t>
            </a:r>
          </a:p>
          <a:p>
            <a:pPr algn="ctr"/>
            <a:r>
              <a:rPr lang="en-US" altLang="ko-KR" dirty="0">
                <a:ea typeface="굴림" charset="-127"/>
              </a:rPr>
              <a:t>takes place before the expression is evaluated.</a:t>
            </a:r>
          </a:p>
        </p:txBody>
      </p:sp>
      <p:sp>
        <p:nvSpPr>
          <p:cNvPr id="599045" name="Text Box 5"/>
          <p:cNvSpPr txBox="1">
            <a:spLocks noChangeArrowheads="1"/>
          </p:cNvSpPr>
          <p:nvPr/>
        </p:nvSpPr>
        <p:spPr bwMode="auto">
          <a:xfrm>
            <a:off x="457200" y="1828800"/>
            <a:ext cx="874713" cy="519113"/>
          </a:xfrm>
          <a:prstGeom prst="rect">
            <a:avLst/>
          </a:prstGeom>
          <a:noFill/>
          <a:ln w="76200" algn="ctr">
            <a:noFill/>
            <a:miter lim="800000"/>
            <a:headEnd/>
            <a:tailEnd/>
          </a:ln>
          <a:effectLst/>
        </p:spPr>
        <p:txBody>
          <a:bodyPr wrap="none">
            <a:spAutoFit/>
          </a:bodyPr>
          <a:lstStyle/>
          <a:p>
            <a:pPr algn="ctr"/>
            <a:r>
              <a:rPr lang="en-US" altLang="ko-KR" sz="2800" i="1" dirty="0">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7FD1565B-0DC7-45D8-B214-67E2FA4AA6DD}" type="slidenum">
              <a:rPr lang="en-US" altLang="ko-KR"/>
              <a:pPr/>
              <a:t>2</a:t>
            </a:fld>
            <a:endParaRPr lang="en-US" altLang="ko-KR"/>
          </a:p>
        </p:txBody>
      </p:sp>
      <p:sp>
        <p:nvSpPr>
          <p:cNvPr id="501762"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501763" name="Text Box 3"/>
          <p:cNvSpPr txBox="1">
            <a:spLocks noChangeArrowheads="1"/>
          </p:cNvSpPr>
          <p:nvPr/>
        </p:nvSpPr>
        <p:spPr bwMode="auto">
          <a:xfrm>
            <a:off x="228600" y="304800"/>
            <a:ext cx="4362450"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3-1   Expressions</a:t>
            </a:r>
          </a:p>
        </p:txBody>
      </p:sp>
      <p:sp>
        <p:nvSpPr>
          <p:cNvPr id="50176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501765" name="Rectangle 5"/>
          <p:cNvSpPr>
            <a:spLocks noChangeArrowheads="1"/>
          </p:cNvSpPr>
          <p:nvPr/>
        </p:nvSpPr>
        <p:spPr bwMode="auto">
          <a:xfrm>
            <a:off x="304800" y="1295400"/>
            <a:ext cx="8229600" cy="265430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An expression is a sequence of operands and operators that reduces to a single value. Expressions can be simple or complex. An operator is a syntactical token that requires an action be taken. An operand is an object on which an operation is performed; it receives an operator’s action.</a:t>
            </a:r>
          </a:p>
        </p:txBody>
      </p:sp>
      <p:sp>
        <p:nvSpPr>
          <p:cNvPr id="501766" name="Rectangle 6"/>
          <p:cNvSpPr>
            <a:spLocks noChangeArrowheads="1"/>
          </p:cNvSpPr>
          <p:nvPr/>
        </p:nvSpPr>
        <p:spPr bwMode="auto">
          <a:xfrm>
            <a:off x="304800" y="4495800"/>
            <a:ext cx="5715000" cy="1917700"/>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Primary Expressions</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Postfix Expressions</a:t>
            </a:r>
          </a:p>
          <a:p>
            <a:pPr algn="l">
              <a:buClr>
                <a:schemeClr val="folHlink"/>
              </a:buClr>
              <a:buSzPct val="117000"/>
              <a:buFont typeface="Wingdings" pitchFamily="2" charset="2"/>
              <a:buNone/>
            </a:pPr>
            <a:r>
              <a:rPr lang="en-US" altLang="ko-KR">
                <a:solidFill>
                  <a:schemeClr val="hlink"/>
                </a:solidFill>
                <a:ea typeface="굴림" charset="-127"/>
              </a:rPr>
              <a:t>Prefix Expressions</a:t>
            </a:r>
          </a:p>
          <a:p>
            <a:pPr algn="l">
              <a:buClr>
                <a:schemeClr val="folHlink"/>
              </a:buClr>
              <a:buSzPct val="117000"/>
              <a:buFont typeface="Wingdings" pitchFamily="2" charset="2"/>
              <a:buNone/>
            </a:pPr>
            <a:r>
              <a:rPr lang="en-US" altLang="ko-KR">
                <a:solidFill>
                  <a:schemeClr val="hlink"/>
                </a:solidFill>
                <a:ea typeface="굴림" charset="-127"/>
              </a:rPr>
              <a:t>Unary Expressions</a:t>
            </a:r>
          </a:p>
          <a:p>
            <a:pPr algn="l">
              <a:buClr>
                <a:schemeClr val="folHlink"/>
              </a:buClr>
              <a:buSzPct val="117000"/>
              <a:buFont typeface="Wingdings" pitchFamily="2" charset="2"/>
              <a:buNone/>
            </a:pPr>
            <a:r>
              <a:rPr lang="en-US" altLang="ko-KR">
                <a:solidFill>
                  <a:schemeClr val="hlink"/>
                </a:solidFill>
                <a:ea typeface="굴림" charset="-127"/>
              </a:rPr>
              <a:t>Binary Expressions</a:t>
            </a:r>
          </a:p>
        </p:txBody>
      </p:sp>
      <p:sp>
        <p:nvSpPr>
          <p:cNvPr id="501767" name="Text Box 7"/>
          <p:cNvSpPr txBox="1">
            <a:spLocks noChangeArrowheads="1"/>
          </p:cNvSpPr>
          <p:nvPr/>
        </p:nvSpPr>
        <p:spPr bwMode="auto">
          <a:xfrm>
            <a:off x="317500" y="3962400"/>
            <a:ext cx="4862513" cy="519113"/>
          </a:xfrm>
          <a:prstGeom prst="rect">
            <a:avLst/>
          </a:prstGeom>
          <a:noFill/>
          <a:ln w="76200" algn="ctr">
            <a:noFill/>
            <a:miter lim="800000"/>
            <a:headEnd/>
            <a:tailEnd/>
          </a:ln>
          <a:effectLst/>
        </p:spPr>
        <p:txBody>
          <a:bodyPr wrap="none">
            <a:spAutoFit/>
          </a:bodyPr>
          <a:lstStyle/>
          <a:p>
            <a:pPr algn="ctr"/>
            <a:r>
              <a:rPr lang="en-US" altLang="ko-KR" sz="2800" i="1" u="sng">
                <a:solidFill>
                  <a:schemeClr val="folHlink"/>
                </a:solidFill>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10" name="슬라이드 번호 개체 틀 2"/>
          <p:cNvSpPr>
            <a:spLocks noGrp="1"/>
          </p:cNvSpPr>
          <p:nvPr>
            <p:ph type="sldNum" sz="quarter" idx="11"/>
          </p:nvPr>
        </p:nvSpPr>
        <p:spPr/>
        <p:txBody>
          <a:bodyPr/>
          <a:lstStyle/>
          <a:p>
            <a:fld id="{08CC735E-557A-42D5-897D-14BCAB4441F6}" type="slidenum">
              <a:rPr lang="en-US" altLang="ko-KR"/>
              <a:pPr/>
              <a:t>20</a:t>
            </a:fld>
            <a:endParaRPr lang="en-US" altLang="ko-KR" dirty="0"/>
          </a:p>
        </p:txBody>
      </p:sp>
      <p:sp>
        <p:nvSpPr>
          <p:cNvPr id="600066"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dirty="0"/>
          </a:p>
        </p:txBody>
      </p:sp>
      <p:sp>
        <p:nvSpPr>
          <p:cNvPr id="600067" name="Rectangle 3"/>
          <p:cNvSpPr>
            <a:spLocks noChangeArrowheads="1"/>
          </p:cNvSpPr>
          <p:nvPr/>
        </p:nvSpPr>
        <p:spPr bwMode="auto">
          <a:xfrm>
            <a:off x="211138" y="5791200"/>
            <a:ext cx="5199062" cy="396875"/>
          </a:xfrm>
          <a:prstGeom prst="rect">
            <a:avLst/>
          </a:prstGeom>
          <a:noFill/>
          <a:ln w="9525">
            <a:noFill/>
            <a:miter lim="800000"/>
            <a:headEnd/>
            <a:tailEnd/>
          </a:ln>
          <a:effectLst/>
        </p:spPr>
        <p:txBody>
          <a:bodyPr>
            <a:spAutoFit/>
          </a:bodyPr>
          <a:lstStyle/>
          <a:p>
            <a:pPr algn="l"/>
            <a:r>
              <a:rPr lang="en-US" altLang="ko-KR" sz="2000" dirty="0">
                <a:solidFill>
                  <a:schemeClr val="folHlink"/>
                </a:solidFill>
                <a:ea typeface="굴림" charset="-127"/>
              </a:rPr>
              <a:t>FIGURE 3-6</a:t>
            </a:r>
            <a:r>
              <a:rPr lang="en-US" altLang="ko-KR" sz="2000" dirty="0">
                <a:ea typeface="굴림" charset="-127"/>
              </a:rPr>
              <a:t>  Unary Expressions</a:t>
            </a:r>
          </a:p>
        </p:txBody>
      </p:sp>
      <p:grpSp>
        <p:nvGrpSpPr>
          <p:cNvPr id="600068" name="Group 4"/>
          <p:cNvGrpSpPr>
            <a:grpSpLocks/>
          </p:cNvGrpSpPr>
          <p:nvPr/>
        </p:nvGrpSpPr>
        <p:grpSpPr bwMode="auto">
          <a:xfrm>
            <a:off x="228600" y="252413"/>
            <a:ext cx="8610600" cy="5995987"/>
            <a:chOff x="336" y="159"/>
            <a:chExt cx="5232" cy="3777"/>
          </a:xfrm>
        </p:grpSpPr>
        <p:sp>
          <p:nvSpPr>
            <p:cNvPr id="600069"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dirty="0"/>
            </a:p>
          </p:txBody>
        </p:sp>
        <p:sp>
          <p:nvSpPr>
            <p:cNvPr id="600070"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dirty="0"/>
            </a:p>
          </p:txBody>
        </p:sp>
        <p:sp>
          <p:nvSpPr>
            <p:cNvPr id="600071"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dirty="0"/>
            </a:p>
          </p:txBody>
        </p:sp>
      </p:grpSp>
      <p:pic>
        <p:nvPicPr>
          <p:cNvPr id="600074" name="Picture 10"/>
          <p:cNvPicPr>
            <a:picLocks noChangeAspect="1" noChangeArrowheads="1"/>
          </p:cNvPicPr>
          <p:nvPr/>
        </p:nvPicPr>
        <p:blipFill>
          <a:blip r:embed="rId3" cstate="print"/>
          <a:srcRect/>
          <a:stretch>
            <a:fillRect/>
          </a:stretch>
        </p:blipFill>
        <p:spPr bwMode="auto">
          <a:xfrm>
            <a:off x="1212850" y="2373313"/>
            <a:ext cx="6635750" cy="14779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6" name="슬라이드 번호 개체 틀 2"/>
          <p:cNvSpPr>
            <a:spLocks noGrp="1"/>
          </p:cNvSpPr>
          <p:nvPr>
            <p:ph type="sldNum" sz="quarter" idx="11"/>
          </p:nvPr>
        </p:nvSpPr>
        <p:spPr/>
        <p:txBody>
          <a:bodyPr/>
          <a:lstStyle/>
          <a:p>
            <a:fld id="{283020E6-BADB-4019-8D99-4A20237B7F07}" type="slidenum">
              <a:rPr lang="en-US" altLang="ko-KR"/>
              <a:pPr/>
              <a:t>21</a:t>
            </a:fld>
            <a:endParaRPr lang="en-US" altLang="ko-KR" dirty="0"/>
          </a:p>
        </p:txBody>
      </p:sp>
      <p:sp>
        <p:nvSpPr>
          <p:cNvPr id="562178" name="Text Box 2"/>
          <p:cNvSpPr txBox="1">
            <a:spLocks noChangeArrowheads="1"/>
          </p:cNvSpPr>
          <p:nvPr/>
        </p:nvSpPr>
        <p:spPr bwMode="auto">
          <a:xfrm>
            <a:off x="152400" y="4327525"/>
            <a:ext cx="1270000"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Table  3-1</a:t>
            </a:r>
          </a:p>
        </p:txBody>
      </p:sp>
      <p:sp>
        <p:nvSpPr>
          <p:cNvPr id="562179" name="Text Box 3"/>
          <p:cNvSpPr txBox="1">
            <a:spLocks noChangeArrowheads="1"/>
          </p:cNvSpPr>
          <p:nvPr/>
        </p:nvSpPr>
        <p:spPr bwMode="auto">
          <a:xfrm>
            <a:off x="1371600" y="4327525"/>
            <a:ext cx="5445125"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Examples of Unary Plus And Minus Expressions</a:t>
            </a:r>
          </a:p>
        </p:txBody>
      </p:sp>
      <p:pic>
        <p:nvPicPr>
          <p:cNvPr id="562182" name="Picture 6"/>
          <p:cNvPicPr>
            <a:picLocks noChangeAspect="1" noChangeArrowheads="1"/>
          </p:cNvPicPr>
          <p:nvPr/>
        </p:nvPicPr>
        <p:blipFill>
          <a:blip r:embed="rId3" cstate="print"/>
          <a:srcRect/>
          <a:stretch>
            <a:fillRect/>
          </a:stretch>
        </p:blipFill>
        <p:spPr bwMode="auto">
          <a:xfrm>
            <a:off x="188913" y="1404938"/>
            <a:ext cx="8802687" cy="29384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10" name="슬라이드 번호 개체 틀 2"/>
          <p:cNvSpPr>
            <a:spLocks noGrp="1"/>
          </p:cNvSpPr>
          <p:nvPr>
            <p:ph type="sldNum" sz="quarter" idx="11"/>
          </p:nvPr>
        </p:nvSpPr>
        <p:spPr/>
        <p:txBody>
          <a:bodyPr/>
          <a:lstStyle/>
          <a:p>
            <a:fld id="{3170830E-2F0F-4E63-A7A3-8AF1A0AC3105}" type="slidenum">
              <a:rPr lang="en-US" altLang="ko-KR"/>
              <a:pPr/>
              <a:t>22</a:t>
            </a:fld>
            <a:endParaRPr lang="en-US" altLang="ko-KR" dirty="0"/>
          </a:p>
        </p:txBody>
      </p:sp>
      <p:sp>
        <p:nvSpPr>
          <p:cNvPr id="60211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dirty="0"/>
          </a:p>
        </p:txBody>
      </p:sp>
      <p:sp>
        <p:nvSpPr>
          <p:cNvPr id="602115" name="Rectangle 3"/>
          <p:cNvSpPr>
            <a:spLocks noChangeArrowheads="1"/>
          </p:cNvSpPr>
          <p:nvPr/>
        </p:nvSpPr>
        <p:spPr bwMode="auto">
          <a:xfrm>
            <a:off x="211138" y="5791200"/>
            <a:ext cx="5199062" cy="396875"/>
          </a:xfrm>
          <a:prstGeom prst="rect">
            <a:avLst/>
          </a:prstGeom>
          <a:noFill/>
          <a:ln w="9525">
            <a:noFill/>
            <a:miter lim="800000"/>
            <a:headEnd/>
            <a:tailEnd/>
          </a:ln>
          <a:effectLst/>
        </p:spPr>
        <p:txBody>
          <a:bodyPr>
            <a:spAutoFit/>
          </a:bodyPr>
          <a:lstStyle/>
          <a:p>
            <a:pPr algn="l"/>
            <a:r>
              <a:rPr lang="en-US" altLang="ko-KR" sz="2000" dirty="0">
                <a:solidFill>
                  <a:schemeClr val="folHlink"/>
                </a:solidFill>
                <a:ea typeface="굴림" charset="-127"/>
              </a:rPr>
              <a:t>FIGURE 3-7</a:t>
            </a:r>
            <a:r>
              <a:rPr lang="en-US" altLang="ko-KR" sz="2000" dirty="0">
                <a:ea typeface="굴림" charset="-127"/>
              </a:rPr>
              <a:t>  Binary Expressions</a:t>
            </a:r>
          </a:p>
        </p:txBody>
      </p:sp>
      <p:grpSp>
        <p:nvGrpSpPr>
          <p:cNvPr id="602116" name="Group 4"/>
          <p:cNvGrpSpPr>
            <a:grpSpLocks/>
          </p:cNvGrpSpPr>
          <p:nvPr/>
        </p:nvGrpSpPr>
        <p:grpSpPr bwMode="auto">
          <a:xfrm>
            <a:off x="228600" y="252413"/>
            <a:ext cx="8610600" cy="5995987"/>
            <a:chOff x="336" y="159"/>
            <a:chExt cx="5232" cy="3777"/>
          </a:xfrm>
        </p:grpSpPr>
        <p:sp>
          <p:nvSpPr>
            <p:cNvPr id="60211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dirty="0"/>
            </a:p>
          </p:txBody>
        </p:sp>
        <p:sp>
          <p:nvSpPr>
            <p:cNvPr id="60211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dirty="0"/>
            </a:p>
          </p:txBody>
        </p:sp>
        <p:sp>
          <p:nvSpPr>
            <p:cNvPr id="60211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dirty="0"/>
            </a:p>
          </p:txBody>
        </p:sp>
      </p:grpSp>
      <p:pic>
        <p:nvPicPr>
          <p:cNvPr id="602121" name="Picture 9"/>
          <p:cNvPicPr>
            <a:picLocks noChangeAspect="1" noChangeArrowheads="1"/>
          </p:cNvPicPr>
          <p:nvPr/>
        </p:nvPicPr>
        <p:blipFill>
          <a:blip r:embed="rId3" cstate="print"/>
          <a:srcRect/>
          <a:stretch>
            <a:fillRect/>
          </a:stretch>
        </p:blipFill>
        <p:spPr bwMode="auto">
          <a:xfrm>
            <a:off x="463550" y="2546350"/>
            <a:ext cx="8299450" cy="13398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Binary Expressions</a:t>
            </a:r>
            <a:endParaRPr lang="ko-KR" altLang="en-US" dirty="0"/>
          </a:p>
        </p:txBody>
      </p:sp>
      <p:sp>
        <p:nvSpPr>
          <p:cNvPr id="5" name="내용 개체 틀 4"/>
          <p:cNvSpPr>
            <a:spLocks noGrp="1"/>
          </p:cNvSpPr>
          <p:nvPr>
            <p:ph idx="1"/>
          </p:nvPr>
        </p:nvSpPr>
        <p:spPr/>
        <p:txBody>
          <a:bodyPr/>
          <a:lstStyle/>
          <a:p>
            <a:r>
              <a:rPr lang="en-US" altLang="ko-KR" dirty="0" smtClean="0"/>
              <a:t>10 * 3, true * 4, ‘A’ * 2, 22.3 * 2</a:t>
            </a:r>
          </a:p>
          <a:p>
            <a:r>
              <a:rPr lang="en-US" altLang="ko-KR" dirty="0" smtClean="0"/>
              <a:t>10 / 3, true / 4, ‘A’ / 2, 22.3 / 2</a:t>
            </a:r>
          </a:p>
          <a:p>
            <a:r>
              <a:rPr lang="en-US" altLang="ko-KR" dirty="0" smtClean="0"/>
              <a:t>10 % 3, true % 4, ‘A’ % 2, 22.3 % 2</a:t>
            </a:r>
          </a:p>
          <a:p>
            <a:r>
              <a:rPr lang="en-US" altLang="ko-KR" dirty="0" smtClean="0"/>
              <a:t>3 / 5, 3 % 5</a:t>
            </a:r>
          </a:p>
          <a:p>
            <a:r>
              <a:rPr lang="en-US" altLang="ko-KR" dirty="0" smtClean="0"/>
              <a:t>3 + 7, 3 – 7</a:t>
            </a:r>
          </a:p>
          <a:p>
            <a:r>
              <a:rPr lang="en-US" altLang="ko-KR" dirty="0" smtClean="0"/>
              <a:t>a = 5, b = x + 1, </a:t>
            </a:r>
            <a:r>
              <a:rPr lang="en-US" altLang="ko-KR" dirty="0" err="1" smtClean="0"/>
              <a:t>i</a:t>
            </a:r>
            <a:r>
              <a:rPr lang="en-US" altLang="ko-KR" dirty="0" smtClean="0"/>
              <a:t> = </a:t>
            </a:r>
            <a:r>
              <a:rPr lang="en-US" altLang="ko-KR" dirty="0" err="1" smtClean="0"/>
              <a:t>i</a:t>
            </a:r>
            <a:r>
              <a:rPr lang="en-US" altLang="ko-KR" dirty="0" smtClean="0"/>
              <a:t> + 1</a:t>
            </a:r>
            <a:endParaRPr lang="ko-KR" altLang="en-US" dirty="0"/>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404058AC-15ED-43DE-B175-428C4E6FE024}" type="slidenum">
              <a:rPr lang="en-US" altLang="ko-KR" smtClean="0"/>
              <a:pPr/>
              <a:t>23</a:t>
            </a:fld>
            <a:endParaRPr lang="en-US" altLang="ko-K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7" name="슬라이드 번호 개체 틀 2"/>
          <p:cNvSpPr>
            <a:spLocks noGrp="1"/>
          </p:cNvSpPr>
          <p:nvPr>
            <p:ph type="sldNum" sz="quarter" idx="11"/>
          </p:nvPr>
        </p:nvSpPr>
        <p:spPr/>
        <p:txBody>
          <a:bodyPr/>
          <a:lstStyle/>
          <a:p>
            <a:fld id="{1EB5D4AD-195E-4C5A-B8E3-79DE7797196C}" type="slidenum">
              <a:rPr lang="en-US" altLang="ko-KR"/>
              <a:pPr/>
              <a:t>24</a:t>
            </a:fld>
            <a:endParaRPr lang="en-US" altLang="ko-KR" dirty="0"/>
          </a:p>
        </p:txBody>
      </p:sp>
      <p:sp>
        <p:nvSpPr>
          <p:cNvPr id="604162" name="Line 2"/>
          <p:cNvSpPr>
            <a:spLocks noChangeShapeType="1"/>
          </p:cNvSpPr>
          <p:nvPr/>
        </p:nvSpPr>
        <p:spPr bwMode="auto">
          <a:xfrm>
            <a:off x="438150" y="2362200"/>
            <a:ext cx="8153400" cy="0"/>
          </a:xfrm>
          <a:prstGeom prst="line">
            <a:avLst/>
          </a:prstGeom>
          <a:noFill/>
          <a:ln w="76200">
            <a:solidFill>
              <a:srgbClr val="009900"/>
            </a:solidFill>
            <a:round/>
            <a:headEnd/>
            <a:tailEnd/>
          </a:ln>
          <a:effectLst/>
        </p:spPr>
        <p:txBody>
          <a:bodyPr/>
          <a:lstStyle/>
          <a:p>
            <a:endParaRPr lang="ko-KR" altLang="en-US" dirty="0"/>
          </a:p>
        </p:txBody>
      </p:sp>
      <p:sp>
        <p:nvSpPr>
          <p:cNvPr id="604163" name="Line 3"/>
          <p:cNvSpPr>
            <a:spLocks noChangeShapeType="1"/>
          </p:cNvSpPr>
          <p:nvPr/>
        </p:nvSpPr>
        <p:spPr bwMode="auto">
          <a:xfrm>
            <a:off x="439738" y="3352800"/>
            <a:ext cx="8153400" cy="0"/>
          </a:xfrm>
          <a:prstGeom prst="line">
            <a:avLst/>
          </a:prstGeom>
          <a:noFill/>
          <a:ln w="76200">
            <a:solidFill>
              <a:srgbClr val="009900"/>
            </a:solidFill>
            <a:round/>
            <a:headEnd/>
            <a:tailEnd/>
          </a:ln>
          <a:effectLst/>
        </p:spPr>
        <p:txBody>
          <a:bodyPr/>
          <a:lstStyle/>
          <a:p>
            <a:endParaRPr lang="ko-KR" altLang="en-US" dirty="0"/>
          </a:p>
        </p:txBody>
      </p:sp>
      <p:sp>
        <p:nvSpPr>
          <p:cNvPr id="604164" name="Rectangle 4"/>
          <p:cNvSpPr>
            <a:spLocks noChangeArrowheads="1"/>
          </p:cNvSpPr>
          <p:nvPr/>
        </p:nvSpPr>
        <p:spPr bwMode="auto">
          <a:xfrm>
            <a:off x="476250" y="2454275"/>
            <a:ext cx="8077200" cy="822325"/>
          </a:xfrm>
          <a:prstGeom prst="rect">
            <a:avLst/>
          </a:prstGeom>
          <a:solidFill>
            <a:srgbClr val="99FF33"/>
          </a:solidFill>
          <a:ln w="76200" algn="ctr">
            <a:noFill/>
            <a:miter lim="800000"/>
            <a:headEnd/>
            <a:tailEnd/>
          </a:ln>
          <a:effectLst/>
        </p:spPr>
        <p:txBody>
          <a:bodyPr>
            <a:spAutoFit/>
          </a:bodyPr>
          <a:lstStyle/>
          <a:p>
            <a:pPr algn="ctr"/>
            <a:r>
              <a:rPr lang="en-US" altLang="ko-KR" dirty="0">
                <a:ea typeface="굴림" charset="-127"/>
              </a:rPr>
              <a:t>Both operands of the modulo operator (%) must </a:t>
            </a:r>
            <a:br>
              <a:rPr lang="en-US" altLang="ko-KR" dirty="0">
                <a:ea typeface="굴림" charset="-127"/>
              </a:rPr>
            </a:br>
            <a:r>
              <a:rPr lang="en-US" altLang="ko-KR" dirty="0">
                <a:ea typeface="굴림" charset="-127"/>
              </a:rPr>
              <a:t>be integral types.</a:t>
            </a:r>
          </a:p>
        </p:txBody>
      </p:sp>
      <p:sp>
        <p:nvSpPr>
          <p:cNvPr id="604165" name="Text Box 5"/>
          <p:cNvSpPr txBox="1">
            <a:spLocks noChangeArrowheads="1"/>
          </p:cNvSpPr>
          <p:nvPr/>
        </p:nvSpPr>
        <p:spPr bwMode="auto">
          <a:xfrm>
            <a:off x="457200" y="1828800"/>
            <a:ext cx="874713" cy="519113"/>
          </a:xfrm>
          <a:prstGeom prst="rect">
            <a:avLst/>
          </a:prstGeom>
          <a:noFill/>
          <a:ln w="76200" algn="ctr">
            <a:noFill/>
            <a:miter lim="800000"/>
            <a:headEnd/>
            <a:tailEnd/>
          </a:ln>
          <a:effectLst/>
        </p:spPr>
        <p:txBody>
          <a:bodyPr wrap="none">
            <a:spAutoFit/>
          </a:bodyPr>
          <a:lstStyle/>
          <a:p>
            <a:pPr algn="ctr"/>
            <a:r>
              <a:rPr lang="en-US" altLang="ko-KR" sz="2800" i="1" dirty="0">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6" name="슬라이드 번호 개체 틀 2"/>
          <p:cNvSpPr>
            <a:spLocks noGrp="1"/>
          </p:cNvSpPr>
          <p:nvPr>
            <p:ph type="sldNum" sz="quarter" idx="11"/>
          </p:nvPr>
        </p:nvSpPr>
        <p:spPr/>
        <p:txBody>
          <a:bodyPr/>
          <a:lstStyle/>
          <a:p>
            <a:fld id="{E069D7BD-33DE-4D65-9FCF-2674798F52F0}" type="slidenum">
              <a:rPr lang="en-US" altLang="ko-KR"/>
              <a:pPr/>
              <a:t>25</a:t>
            </a:fld>
            <a:endParaRPr lang="en-US" altLang="ko-KR" dirty="0"/>
          </a:p>
        </p:txBody>
      </p:sp>
      <p:sp>
        <p:nvSpPr>
          <p:cNvPr id="605186"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PROGRAM 3-3</a:t>
            </a:r>
          </a:p>
        </p:txBody>
      </p:sp>
      <p:sp>
        <p:nvSpPr>
          <p:cNvPr id="605187" name="Text Box 3"/>
          <p:cNvSpPr txBox="1">
            <a:spLocks noChangeArrowheads="1"/>
          </p:cNvSpPr>
          <p:nvPr/>
        </p:nvSpPr>
        <p:spPr bwMode="auto">
          <a:xfrm>
            <a:off x="2286000" y="212725"/>
            <a:ext cx="2292350"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Binary Expressions</a:t>
            </a:r>
          </a:p>
        </p:txBody>
      </p:sp>
      <p:pic>
        <p:nvPicPr>
          <p:cNvPr id="605191" name="Picture 7"/>
          <p:cNvPicPr>
            <a:picLocks noChangeAspect="1" noChangeArrowheads="1"/>
          </p:cNvPicPr>
          <p:nvPr/>
        </p:nvPicPr>
        <p:blipFill>
          <a:blip r:embed="rId3" cstate="print"/>
          <a:srcRect/>
          <a:stretch>
            <a:fillRect/>
          </a:stretch>
        </p:blipFill>
        <p:spPr bwMode="auto">
          <a:xfrm>
            <a:off x="188913" y="615950"/>
            <a:ext cx="8802687" cy="51752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7" name="슬라이드 번호 개체 틀 2"/>
          <p:cNvSpPr>
            <a:spLocks noGrp="1"/>
          </p:cNvSpPr>
          <p:nvPr>
            <p:ph type="sldNum" sz="quarter" idx="11"/>
          </p:nvPr>
        </p:nvSpPr>
        <p:spPr/>
        <p:txBody>
          <a:bodyPr/>
          <a:lstStyle/>
          <a:p>
            <a:fld id="{B6B42437-DA7B-408E-AF79-2619D6D4BB48}" type="slidenum">
              <a:rPr lang="en-US" altLang="ko-KR"/>
              <a:pPr/>
              <a:t>26</a:t>
            </a:fld>
            <a:endParaRPr lang="en-US" altLang="ko-KR" dirty="0"/>
          </a:p>
        </p:txBody>
      </p:sp>
      <p:sp>
        <p:nvSpPr>
          <p:cNvPr id="640002"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PROGRAM 3-3</a:t>
            </a:r>
          </a:p>
        </p:txBody>
      </p:sp>
      <p:sp>
        <p:nvSpPr>
          <p:cNvPr id="640003" name="Text Box 3"/>
          <p:cNvSpPr txBox="1">
            <a:spLocks noChangeArrowheads="1"/>
          </p:cNvSpPr>
          <p:nvPr/>
        </p:nvSpPr>
        <p:spPr bwMode="auto">
          <a:xfrm>
            <a:off x="2195513" y="228600"/>
            <a:ext cx="3595687"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Binary Expressions </a:t>
            </a:r>
            <a:r>
              <a:rPr lang="en-US" altLang="ko-KR" sz="2000" dirty="0">
                <a:solidFill>
                  <a:schemeClr val="folHlink"/>
                </a:solidFill>
                <a:ea typeface="굴림" charset="-127"/>
              </a:rPr>
              <a:t>(continued)</a:t>
            </a:r>
          </a:p>
        </p:txBody>
      </p:sp>
      <p:pic>
        <p:nvPicPr>
          <p:cNvPr id="640008" name="Picture 8"/>
          <p:cNvPicPr>
            <a:picLocks noChangeAspect="1" noChangeArrowheads="1"/>
          </p:cNvPicPr>
          <p:nvPr/>
        </p:nvPicPr>
        <p:blipFill>
          <a:blip r:embed="rId3" cstate="print"/>
          <a:srcRect/>
          <a:stretch>
            <a:fillRect/>
          </a:stretch>
        </p:blipFill>
        <p:spPr bwMode="auto">
          <a:xfrm>
            <a:off x="88900" y="685800"/>
            <a:ext cx="8902700" cy="2578100"/>
          </a:xfrm>
          <a:prstGeom prst="rect">
            <a:avLst/>
          </a:prstGeom>
          <a:noFill/>
          <a:ln w="76200" algn="ctr">
            <a:noFill/>
            <a:miter lim="800000"/>
            <a:headEnd/>
            <a:tailEnd/>
          </a:ln>
          <a:effectLst/>
        </p:spPr>
      </p:pic>
      <p:pic>
        <p:nvPicPr>
          <p:cNvPr id="640009" name="Picture 9"/>
          <p:cNvPicPr>
            <a:picLocks noChangeAspect="1" noChangeArrowheads="1"/>
          </p:cNvPicPr>
          <p:nvPr/>
        </p:nvPicPr>
        <p:blipFill>
          <a:blip r:embed="rId4" cstate="print"/>
          <a:srcRect/>
          <a:stretch>
            <a:fillRect/>
          </a:stretch>
        </p:blipFill>
        <p:spPr bwMode="auto">
          <a:xfrm>
            <a:off x="125413" y="2209800"/>
            <a:ext cx="8866187" cy="18653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6" name="슬라이드 번호 개체 틀 2"/>
          <p:cNvSpPr>
            <a:spLocks noGrp="1"/>
          </p:cNvSpPr>
          <p:nvPr>
            <p:ph type="sldNum" sz="quarter" idx="11"/>
          </p:nvPr>
        </p:nvSpPr>
        <p:spPr/>
        <p:txBody>
          <a:bodyPr/>
          <a:lstStyle/>
          <a:p>
            <a:fld id="{30A54649-91E4-4BD4-AA43-DF542B49DA9D}" type="slidenum">
              <a:rPr lang="en-US" altLang="ko-KR"/>
              <a:pPr/>
              <a:t>27</a:t>
            </a:fld>
            <a:endParaRPr lang="en-US" altLang="ko-KR" dirty="0"/>
          </a:p>
        </p:txBody>
      </p:sp>
      <p:sp>
        <p:nvSpPr>
          <p:cNvPr id="641026"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PROGRAM 3-3</a:t>
            </a:r>
          </a:p>
        </p:txBody>
      </p:sp>
      <p:sp>
        <p:nvSpPr>
          <p:cNvPr id="641027" name="Text Box 3"/>
          <p:cNvSpPr txBox="1">
            <a:spLocks noChangeArrowheads="1"/>
          </p:cNvSpPr>
          <p:nvPr/>
        </p:nvSpPr>
        <p:spPr bwMode="auto">
          <a:xfrm>
            <a:off x="2168525" y="212725"/>
            <a:ext cx="3595688"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Binary Expressions </a:t>
            </a:r>
            <a:r>
              <a:rPr lang="en-US" altLang="ko-KR" sz="2000" dirty="0">
                <a:solidFill>
                  <a:schemeClr val="folHlink"/>
                </a:solidFill>
                <a:ea typeface="굴림" charset="-127"/>
              </a:rPr>
              <a:t>(continued)</a:t>
            </a:r>
          </a:p>
        </p:txBody>
      </p:sp>
      <p:pic>
        <p:nvPicPr>
          <p:cNvPr id="641030" name="Picture 6"/>
          <p:cNvPicPr>
            <a:picLocks noChangeAspect="1" noChangeArrowheads="1"/>
          </p:cNvPicPr>
          <p:nvPr/>
        </p:nvPicPr>
        <p:blipFill>
          <a:blip r:embed="rId3" cstate="print"/>
          <a:srcRect/>
          <a:stretch>
            <a:fillRect/>
          </a:stretch>
        </p:blipFill>
        <p:spPr bwMode="auto">
          <a:xfrm>
            <a:off x="188913" y="609600"/>
            <a:ext cx="8802687" cy="440213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7" name="슬라이드 번호 개체 틀 2"/>
          <p:cNvSpPr>
            <a:spLocks noGrp="1"/>
          </p:cNvSpPr>
          <p:nvPr>
            <p:ph type="sldNum" sz="quarter" idx="11"/>
          </p:nvPr>
        </p:nvSpPr>
        <p:spPr/>
        <p:txBody>
          <a:bodyPr/>
          <a:lstStyle/>
          <a:p>
            <a:fld id="{D984022C-0058-4F50-A365-09753B8F8448}" type="slidenum">
              <a:rPr lang="en-US" altLang="ko-KR"/>
              <a:pPr/>
              <a:t>28</a:t>
            </a:fld>
            <a:endParaRPr lang="en-US" altLang="ko-KR" dirty="0"/>
          </a:p>
        </p:txBody>
      </p:sp>
      <p:sp>
        <p:nvSpPr>
          <p:cNvPr id="606210" name="Line 2"/>
          <p:cNvSpPr>
            <a:spLocks noChangeShapeType="1"/>
          </p:cNvSpPr>
          <p:nvPr/>
        </p:nvSpPr>
        <p:spPr bwMode="auto">
          <a:xfrm>
            <a:off x="438150" y="2362200"/>
            <a:ext cx="8153400" cy="0"/>
          </a:xfrm>
          <a:prstGeom prst="line">
            <a:avLst/>
          </a:prstGeom>
          <a:noFill/>
          <a:ln w="76200">
            <a:solidFill>
              <a:srgbClr val="009900"/>
            </a:solidFill>
            <a:round/>
            <a:headEnd/>
            <a:tailEnd/>
          </a:ln>
          <a:effectLst/>
        </p:spPr>
        <p:txBody>
          <a:bodyPr/>
          <a:lstStyle/>
          <a:p>
            <a:endParaRPr lang="ko-KR" altLang="en-US" dirty="0"/>
          </a:p>
        </p:txBody>
      </p:sp>
      <p:sp>
        <p:nvSpPr>
          <p:cNvPr id="606211" name="Line 3"/>
          <p:cNvSpPr>
            <a:spLocks noChangeShapeType="1"/>
          </p:cNvSpPr>
          <p:nvPr/>
        </p:nvSpPr>
        <p:spPr bwMode="auto">
          <a:xfrm>
            <a:off x="439738" y="3352800"/>
            <a:ext cx="8153400" cy="0"/>
          </a:xfrm>
          <a:prstGeom prst="line">
            <a:avLst/>
          </a:prstGeom>
          <a:noFill/>
          <a:ln w="76200">
            <a:solidFill>
              <a:srgbClr val="009900"/>
            </a:solidFill>
            <a:round/>
            <a:headEnd/>
            <a:tailEnd/>
          </a:ln>
          <a:effectLst/>
        </p:spPr>
        <p:txBody>
          <a:bodyPr/>
          <a:lstStyle/>
          <a:p>
            <a:endParaRPr lang="ko-KR" altLang="en-US" dirty="0"/>
          </a:p>
        </p:txBody>
      </p:sp>
      <p:sp>
        <p:nvSpPr>
          <p:cNvPr id="606212" name="Rectangle 4"/>
          <p:cNvSpPr>
            <a:spLocks noChangeArrowheads="1"/>
          </p:cNvSpPr>
          <p:nvPr/>
        </p:nvSpPr>
        <p:spPr bwMode="auto">
          <a:xfrm>
            <a:off x="476250" y="2454275"/>
            <a:ext cx="8077200" cy="822325"/>
          </a:xfrm>
          <a:prstGeom prst="rect">
            <a:avLst/>
          </a:prstGeom>
          <a:solidFill>
            <a:srgbClr val="99FF33"/>
          </a:solidFill>
          <a:ln w="76200" algn="ctr">
            <a:noFill/>
            <a:miter lim="800000"/>
            <a:headEnd/>
            <a:tailEnd/>
          </a:ln>
          <a:effectLst/>
        </p:spPr>
        <p:txBody>
          <a:bodyPr>
            <a:spAutoFit/>
          </a:bodyPr>
          <a:lstStyle/>
          <a:p>
            <a:pPr algn="ctr"/>
            <a:r>
              <a:rPr lang="en-US" altLang="ko-KR" dirty="0">
                <a:ea typeface="굴림" charset="-127"/>
              </a:rPr>
              <a:t>The left operand in an assignment expression must be a single variable.</a:t>
            </a:r>
          </a:p>
        </p:txBody>
      </p:sp>
      <p:sp>
        <p:nvSpPr>
          <p:cNvPr id="606213" name="Text Box 5"/>
          <p:cNvSpPr txBox="1">
            <a:spLocks noChangeArrowheads="1"/>
          </p:cNvSpPr>
          <p:nvPr/>
        </p:nvSpPr>
        <p:spPr bwMode="auto">
          <a:xfrm>
            <a:off x="457200" y="1828800"/>
            <a:ext cx="874713" cy="519113"/>
          </a:xfrm>
          <a:prstGeom prst="rect">
            <a:avLst/>
          </a:prstGeom>
          <a:noFill/>
          <a:ln w="76200" algn="ctr">
            <a:noFill/>
            <a:miter lim="800000"/>
            <a:headEnd/>
            <a:tailEnd/>
          </a:ln>
          <a:effectLst/>
        </p:spPr>
        <p:txBody>
          <a:bodyPr wrap="none">
            <a:spAutoFit/>
          </a:bodyPr>
          <a:lstStyle/>
          <a:p>
            <a:pPr algn="ctr"/>
            <a:r>
              <a:rPr lang="en-US" altLang="ko-KR" sz="2800" i="1" dirty="0">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6" name="슬라이드 번호 개체 틀 2"/>
          <p:cNvSpPr>
            <a:spLocks noGrp="1"/>
          </p:cNvSpPr>
          <p:nvPr>
            <p:ph type="sldNum" sz="quarter" idx="11"/>
          </p:nvPr>
        </p:nvSpPr>
        <p:spPr/>
        <p:txBody>
          <a:bodyPr/>
          <a:lstStyle/>
          <a:p>
            <a:fld id="{ECF0EE45-D1D2-44B5-B3AB-812A9F1708D7}" type="slidenum">
              <a:rPr lang="en-US" altLang="ko-KR"/>
              <a:pPr/>
              <a:t>29</a:t>
            </a:fld>
            <a:endParaRPr lang="en-US" altLang="ko-KR" dirty="0"/>
          </a:p>
        </p:txBody>
      </p:sp>
      <p:sp>
        <p:nvSpPr>
          <p:cNvPr id="607234" name="Text Box 2"/>
          <p:cNvSpPr txBox="1">
            <a:spLocks noChangeArrowheads="1"/>
          </p:cNvSpPr>
          <p:nvPr/>
        </p:nvSpPr>
        <p:spPr bwMode="auto">
          <a:xfrm>
            <a:off x="152400" y="4327525"/>
            <a:ext cx="1270000"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Table  3-2</a:t>
            </a:r>
          </a:p>
        </p:txBody>
      </p:sp>
      <p:sp>
        <p:nvSpPr>
          <p:cNvPr id="607235" name="Text Box 3"/>
          <p:cNvSpPr txBox="1">
            <a:spLocks noChangeArrowheads="1"/>
          </p:cNvSpPr>
          <p:nvPr/>
        </p:nvSpPr>
        <p:spPr bwMode="auto">
          <a:xfrm>
            <a:off x="1447800" y="4327525"/>
            <a:ext cx="4240213"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Expansion of Compound Expressions</a:t>
            </a:r>
          </a:p>
        </p:txBody>
      </p:sp>
      <p:pic>
        <p:nvPicPr>
          <p:cNvPr id="607237" name="Picture 5"/>
          <p:cNvPicPr>
            <a:picLocks noChangeAspect="1" noChangeArrowheads="1"/>
          </p:cNvPicPr>
          <p:nvPr/>
        </p:nvPicPr>
        <p:blipFill>
          <a:blip r:embed="rId3" cstate="print"/>
          <a:srcRect/>
          <a:stretch>
            <a:fillRect/>
          </a:stretch>
        </p:blipFill>
        <p:spPr bwMode="auto">
          <a:xfrm>
            <a:off x="152400" y="1633538"/>
            <a:ext cx="8866188" cy="27098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3B21D182-19F6-4628-BA5E-2FC6F30A0D45}" type="slidenum">
              <a:rPr lang="en-US" altLang="ko-KR"/>
              <a:pPr/>
              <a:t>3</a:t>
            </a:fld>
            <a:endParaRPr lang="en-US" altLang="ko-KR"/>
          </a:p>
        </p:txBody>
      </p:sp>
      <p:sp>
        <p:nvSpPr>
          <p:cNvPr id="587778"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a:p>
        </p:txBody>
      </p:sp>
      <p:sp>
        <p:nvSpPr>
          <p:cNvPr id="587779" name="Line 3"/>
          <p:cNvSpPr>
            <a:spLocks noChangeShapeType="1"/>
          </p:cNvSpPr>
          <p:nvPr/>
        </p:nvSpPr>
        <p:spPr bwMode="auto">
          <a:xfrm>
            <a:off x="439738" y="3276600"/>
            <a:ext cx="8153400" cy="0"/>
          </a:xfrm>
          <a:prstGeom prst="line">
            <a:avLst/>
          </a:prstGeom>
          <a:noFill/>
          <a:ln w="76200">
            <a:solidFill>
              <a:srgbClr val="009900"/>
            </a:solidFill>
            <a:round/>
            <a:headEnd/>
            <a:tailEnd/>
          </a:ln>
          <a:effectLst/>
        </p:spPr>
        <p:txBody>
          <a:bodyPr/>
          <a:lstStyle/>
          <a:p>
            <a:endParaRPr lang="ko-KR" altLang="en-US"/>
          </a:p>
        </p:txBody>
      </p:sp>
      <p:sp>
        <p:nvSpPr>
          <p:cNvPr id="587780" name="Rectangle 4"/>
          <p:cNvSpPr>
            <a:spLocks noChangeArrowheads="1"/>
          </p:cNvSpPr>
          <p:nvPr/>
        </p:nvSpPr>
        <p:spPr bwMode="auto">
          <a:xfrm>
            <a:off x="476250" y="27590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An expression always reduces to a single value.</a:t>
            </a:r>
          </a:p>
        </p:txBody>
      </p:sp>
      <p:sp>
        <p:nvSpPr>
          <p:cNvPr id="587781"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6" name="슬라이드 번호 개체 틀 2"/>
          <p:cNvSpPr>
            <a:spLocks noGrp="1"/>
          </p:cNvSpPr>
          <p:nvPr>
            <p:ph type="sldNum" sz="quarter" idx="11"/>
          </p:nvPr>
        </p:nvSpPr>
        <p:spPr/>
        <p:txBody>
          <a:bodyPr/>
          <a:lstStyle/>
          <a:p>
            <a:fld id="{81EB1AFA-C5A3-4D9D-8485-315B21D8E8A9}" type="slidenum">
              <a:rPr lang="en-US" altLang="ko-KR"/>
              <a:pPr/>
              <a:t>30</a:t>
            </a:fld>
            <a:endParaRPr lang="en-US" altLang="ko-KR" dirty="0"/>
          </a:p>
        </p:txBody>
      </p:sp>
      <p:sp>
        <p:nvSpPr>
          <p:cNvPr id="608258"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PROGRAM 3-4</a:t>
            </a:r>
          </a:p>
        </p:txBody>
      </p:sp>
      <p:sp>
        <p:nvSpPr>
          <p:cNvPr id="608259" name="Text Box 3"/>
          <p:cNvSpPr txBox="1">
            <a:spLocks noChangeArrowheads="1"/>
          </p:cNvSpPr>
          <p:nvPr/>
        </p:nvSpPr>
        <p:spPr bwMode="auto">
          <a:xfrm>
            <a:off x="2133600" y="212725"/>
            <a:ext cx="4787900"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Demonstration of Compound Assignments</a:t>
            </a:r>
          </a:p>
        </p:txBody>
      </p:sp>
      <p:pic>
        <p:nvPicPr>
          <p:cNvPr id="608261" name="Picture 5"/>
          <p:cNvPicPr>
            <a:picLocks noChangeAspect="1" noChangeArrowheads="1"/>
          </p:cNvPicPr>
          <p:nvPr/>
        </p:nvPicPr>
        <p:blipFill>
          <a:blip r:embed="rId3" cstate="print"/>
          <a:srcRect/>
          <a:stretch>
            <a:fillRect/>
          </a:stretch>
        </p:blipFill>
        <p:spPr bwMode="auto">
          <a:xfrm>
            <a:off x="215900" y="635000"/>
            <a:ext cx="8775700" cy="51562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6" name="슬라이드 번호 개체 틀 2"/>
          <p:cNvSpPr>
            <a:spLocks noGrp="1"/>
          </p:cNvSpPr>
          <p:nvPr>
            <p:ph type="sldNum" sz="quarter" idx="11"/>
          </p:nvPr>
        </p:nvSpPr>
        <p:spPr/>
        <p:txBody>
          <a:bodyPr/>
          <a:lstStyle/>
          <a:p>
            <a:fld id="{4525EF92-9761-49CE-AC64-9DD753878EBE}" type="slidenum">
              <a:rPr lang="en-US" altLang="ko-KR"/>
              <a:pPr/>
              <a:t>31</a:t>
            </a:fld>
            <a:endParaRPr lang="en-US" altLang="ko-KR" dirty="0"/>
          </a:p>
        </p:txBody>
      </p:sp>
      <p:sp>
        <p:nvSpPr>
          <p:cNvPr id="642050"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PROGRAM 3-4</a:t>
            </a:r>
          </a:p>
        </p:txBody>
      </p:sp>
      <p:sp>
        <p:nvSpPr>
          <p:cNvPr id="642051" name="Text Box 3"/>
          <p:cNvSpPr txBox="1">
            <a:spLocks noChangeArrowheads="1"/>
          </p:cNvSpPr>
          <p:nvPr/>
        </p:nvSpPr>
        <p:spPr bwMode="auto">
          <a:xfrm>
            <a:off x="2133600" y="212725"/>
            <a:ext cx="4787900"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Demonstration of Compound Assignments</a:t>
            </a:r>
          </a:p>
        </p:txBody>
      </p:sp>
      <p:pic>
        <p:nvPicPr>
          <p:cNvPr id="642053" name="Picture 5"/>
          <p:cNvPicPr>
            <a:picLocks noChangeAspect="1" noChangeArrowheads="1"/>
          </p:cNvPicPr>
          <p:nvPr/>
        </p:nvPicPr>
        <p:blipFill>
          <a:blip r:embed="rId3" cstate="print"/>
          <a:srcRect/>
          <a:stretch>
            <a:fillRect/>
          </a:stretch>
        </p:blipFill>
        <p:spPr bwMode="auto">
          <a:xfrm>
            <a:off x="265113" y="685800"/>
            <a:ext cx="8802687" cy="521493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6" name="슬라이드 번호 개체 틀 2"/>
          <p:cNvSpPr>
            <a:spLocks noGrp="1"/>
          </p:cNvSpPr>
          <p:nvPr>
            <p:ph type="sldNum" sz="quarter" idx="11"/>
          </p:nvPr>
        </p:nvSpPr>
        <p:spPr/>
        <p:txBody>
          <a:bodyPr/>
          <a:lstStyle/>
          <a:p>
            <a:fld id="{C5C7C89A-DD67-414F-ACF9-104297019319}" type="slidenum">
              <a:rPr lang="en-US" altLang="ko-KR"/>
              <a:pPr/>
              <a:t>32</a:t>
            </a:fld>
            <a:endParaRPr lang="en-US" altLang="ko-KR" dirty="0"/>
          </a:p>
        </p:txBody>
      </p:sp>
      <p:sp>
        <p:nvSpPr>
          <p:cNvPr id="643074"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dirty="0">
                <a:solidFill>
                  <a:schemeClr val="folHlink"/>
                </a:solidFill>
                <a:ea typeface="굴림" charset="-127"/>
              </a:rPr>
              <a:t>PROGRAM 3-4</a:t>
            </a:r>
          </a:p>
        </p:txBody>
      </p:sp>
      <p:sp>
        <p:nvSpPr>
          <p:cNvPr id="643075" name="Text Box 3"/>
          <p:cNvSpPr txBox="1">
            <a:spLocks noChangeArrowheads="1"/>
          </p:cNvSpPr>
          <p:nvPr/>
        </p:nvSpPr>
        <p:spPr bwMode="auto">
          <a:xfrm>
            <a:off x="2133600" y="212725"/>
            <a:ext cx="4787900" cy="396875"/>
          </a:xfrm>
          <a:prstGeom prst="rect">
            <a:avLst/>
          </a:prstGeom>
          <a:noFill/>
          <a:ln w="76200" algn="ctr">
            <a:noFill/>
            <a:miter lim="800000"/>
            <a:headEnd/>
            <a:tailEnd/>
          </a:ln>
          <a:effectLst/>
        </p:spPr>
        <p:txBody>
          <a:bodyPr wrap="none">
            <a:spAutoFit/>
          </a:bodyPr>
          <a:lstStyle/>
          <a:p>
            <a:pPr algn="ctr"/>
            <a:r>
              <a:rPr lang="en-US" altLang="ko-KR" sz="2000" dirty="0">
                <a:ea typeface="굴림" charset="-127"/>
              </a:rPr>
              <a:t>Demonstration of Compound Assignments</a:t>
            </a:r>
          </a:p>
        </p:txBody>
      </p:sp>
      <p:pic>
        <p:nvPicPr>
          <p:cNvPr id="643077" name="Picture 5"/>
          <p:cNvPicPr>
            <a:picLocks noChangeAspect="1" noChangeArrowheads="1"/>
          </p:cNvPicPr>
          <p:nvPr/>
        </p:nvPicPr>
        <p:blipFill>
          <a:blip r:embed="rId3" cstate="print"/>
          <a:srcRect/>
          <a:stretch>
            <a:fillRect/>
          </a:stretch>
        </p:blipFill>
        <p:spPr bwMode="auto">
          <a:xfrm>
            <a:off x="152400" y="685800"/>
            <a:ext cx="8839200" cy="15811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9" name="슬라이드 번호 개체 틀 2"/>
          <p:cNvSpPr>
            <a:spLocks noGrp="1"/>
          </p:cNvSpPr>
          <p:nvPr>
            <p:ph type="sldNum" sz="quarter" idx="11"/>
          </p:nvPr>
        </p:nvSpPr>
        <p:spPr/>
        <p:txBody>
          <a:bodyPr/>
          <a:lstStyle/>
          <a:p>
            <a:fld id="{25FDE445-3692-49F5-8531-7F7ECF309C72}" type="slidenum">
              <a:rPr lang="en-US" altLang="ko-KR"/>
              <a:pPr/>
              <a:t>33</a:t>
            </a:fld>
            <a:endParaRPr lang="en-US" altLang="ko-KR" dirty="0"/>
          </a:p>
        </p:txBody>
      </p:sp>
      <p:sp>
        <p:nvSpPr>
          <p:cNvPr id="609282"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dirty="0"/>
          </a:p>
        </p:txBody>
      </p:sp>
      <p:sp>
        <p:nvSpPr>
          <p:cNvPr id="609283" name="Text Box 3"/>
          <p:cNvSpPr txBox="1">
            <a:spLocks noChangeArrowheads="1"/>
          </p:cNvSpPr>
          <p:nvPr/>
        </p:nvSpPr>
        <p:spPr bwMode="auto">
          <a:xfrm>
            <a:off x="228600" y="304800"/>
            <a:ext cx="8513763" cy="701675"/>
          </a:xfrm>
          <a:prstGeom prst="rect">
            <a:avLst/>
          </a:prstGeom>
          <a:noFill/>
          <a:ln w="9525">
            <a:noFill/>
            <a:miter lim="800000"/>
            <a:headEnd/>
            <a:tailEnd/>
          </a:ln>
          <a:effectLst/>
        </p:spPr>
        <p:txBody>
          <a:bodyPr wrap="none">
            <a:spAutoFit/>
          </a:bodyPr>
          <a:lstStyle/>
          <a:p>
            <a:pPr algn="l"/>
            <a:r>
              <a:rPr lang="en-US" altLang="ko-KR" sz="4000" dirty="0">
                <a:latin typeface="Arial" charset="0"/>
                <a:ea typeface="굴림" charset="-127"/>
              </a:rPr>
              <a:t>3-2   Precedence and </a:t>
            </a:r>
            <a:r>
              <a:rPr lang="en-US" altLang="ko-KR" sz="4000" dirty="0" err="1">
                <a:latin typeface="Arial" charset="0"/>
                <a:ea typeface="굴림" charset="-127"/>
              </a:rPr>
              <a:t>Associativity</a:t>
            </a:r>
            <a:endParaRPr lang="en-US" altLang="ko-KR" sz="4000" dirty="0">
              <a:latin typeface="Arial" charset="0"/>
              <a:ea typeface="굴림" charset="-127"/>
            </a:endParaRPr>
          </a:p>
        </p:txBody>
      </p:sp>
      <p:sp>
        <p:nvSpPr>
          <p:cNvPr id="60928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09285" name="Rectangle 5"/>
          <p:cNvSpPr>
            <a:spLocks noChangeArrowheads="1"/>
          </p:cNvSpPr>
          <p:nvPr/>
        </p:nvSpPr>
        <p:spPr bwMode="auto">
          <a:xfrm>
            <a:off x="304800" y="1504950"/>
            <a:ext cx="8229600" cy="2227263"/>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Precedence is used to determine the order in which different operators in a complex expression are evaluated. </a:t>
            </a:r>
            <a:r>
              <a:rPr lang="en-US" altLang="ko-KR" sz="2800" i="1" dirty="0" err="1">
                <a:effectLst>
                  <a:outerShdw blurRad="38100" dist="38100" dir="2700000" algn="tl">
                    <a:srgbClr val="C0C0C0"/>
                  </a:outerShdw>
                </a:effectLst>
                <a:ea typeface="굴림" charset="-127"/>
              </a:rPr>
              <a:t>Associativity</a:t>
            </a:r>
            <a:r>
              <a:rPr lang="en-US" altLang="ko-KR" sz="2800" i="1" dirty="0">
                <a:effectLst>
                  <a:outerShdw blurRad="38100" dist="38100" dir="2700000" algn="tl">
                    <a:srgbClr val="C0C0C0"/>
                  </a:outerShdw>
                </a:effectLst>
                <a:ea typeface="굴림" charset="-127"/>
              </a:rPr>
              <a:t> is used to determine the order in which operators with the same precedence are evaluated in a complex expression. </a:t>
            </a:r>
          </a:p>
        </p:txBody>
      </p:sp>
      <p:sp>
        <p:nvSpPr>
          <p:cNvPr id="609286" name="Rectangle 6"/>
          <p:cNvSpPr>
            <a:spLocks noChangeArrowheads="1"/>
          </p:cNvSpPr>
          <p:nvPr/>
        </p:nvSpPr>
        <p:spPr bwMode="auto">
          <a:xfrm>
            <a:off x="304800" y="4648200"/>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Precedence</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Associativity</a:t>
            </a:r>
            <a:endParaRPr lang="en-US" altLang="ko-KR">
              <a:solidFill>
                <a:schemeClr val="hlink"/>
              </a:solidFill>
              <a:ea typeface="굴림" charset="-127"/>
            </a:endParaRPr>
          </a:p>
        </p:txBody>
      </p:sp>
      <p:sp>
        <p:nvSpPr>
          <p:cNvPr id="609287" name="Text Box 7"/>
          <p:cNvSpPr txBox="1">
            <a:spLocks noChangeArrowheads="1"/>
          </p:cNvSpPr>
          <p:nvPr/>
        </p:nvSpPr>
        <p:spPr bwMode="auto">
          <a:xfrm>
            <a:off x="317500" y="4114800"/>
            <a:ext cx="4862513" cy="519113"/>
          </a:xfrm>
          <a:prstGeom prst="rect">
            <a:avLst/>
          </a:prstGeom>
          <a:noFill/>
          <a:ln w="76200" algn="ctr">
            <a:noFill/>
            <a:miter lim="800000"/>
            <a:headEnd/>
            <a:tailEnd/>
          </a:ln>
          <a:effectLst/>
        </p:spPr>
        <p:txBody>
          <a:bodyPr wrap="none">
            <a:spAutoFit/>
          </a:bodyPr>
          <a:lstStyle/>
          <a:p>
            <a:pPr algn="ctr"/>
            <a:r>
              <a:rPr lang="en-US" altLang="ko-KR" sz="2800" i="1" u="sng">
                <a:solidFill>
                  <a:schemeClr val="folHlink"/>
                </a:solidFill>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p:cNvSpPr>
            <a:spLocks noGrp="1"/>
          </p:cNvSpPr>
          <p:nvPr>
            <p:ph type="ftr" sz="quarter" idx="10"/>
          </p:nvPr>
        </p:nvSpPr>
        <p:spPr/>
        <p:txBody>
          <a:bodyPr/>
          <a:lstStyle/>
          <a:p>
            <a:r>
              <a:rPr lang="en-US" altLang="ko-KR"/>
              <a:t>Computer Science: A Structured Programming Approach Using C</a:t>
            </a:r>
          </a:p>
        </p:txBody>
      </p:sp>
      <p:sp>
        <p:nvSpPr>
          <p:cNvPr id="8" name="슬라이드 번호 개체 틀 2"/>
          <p:cNvSpPr>
            <a:spLocks noGrp="1"/>
          </p:cNvSpPr>
          <p:nvPr>
            <p:ph type="sldNum" sz="quarter" idx="11"/>
          </p:nvPr>
        </p:nvSpPr>
        <p:spPr/>
        <p:txBody>
          <a:bodyPr/>
          <a:lstStyle/>
          <a:p>
            <a:fld id="{75B056CB-B33B-448B-8D71-9D2608FF8ADD}" type="slidenum">
              <a:rPr lang="en-US" altLang="ko-KR"/>
              <a:pPr/>
              <a:t>34</a:t>
            </a:fld>
            <a:endParaRPr lang="en-US" altLang="ko-KR"/>
          </a:p>
        </p:txBody>
      </p:sp>
      <p:sp>
        <p:nvSpPr>
          <p:cNvPr id="610306"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3-5</a:t>
            </a:r>
          </a:p>
        </p:txBody>
      </p:sp>
      <p:sp>
        <p:nvSpPr>
          <p:cNvPr id="610307" name="Text Box 3"/>
          <p:cNvSpPr txBox="1">
            <a:spLocks noChangeArrowheads="1"/>
          </p:cNvSpPr>
          <p:nvPr/>
        </p:nvSpPr>
        <p:spPr bwMode="auto">
          <a:xfrm>
            <a:off x="2286000" y="212725"/>
            <a:ext cx="141128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Precedence</a:t>
            </a:r>
          </a:p>
        </p:txBody>
      </p:sp>
      <p:pic>
        <p:nvPicPr>
          <p:cNvPr id="610309" name="Picture 5"/>
          <p:cNvPicPr>
            <a:picLocks noChangeAspect="1" noChangeArrowheads="1"/>
          </p:cNvPicPr>
          <p:nvPr/>
        </p:nvPicPr>
        <p:blipFill>
          <a:blip r:embed="rId3" cstate="print"/>
          <a:srcRect/>
          <a:stretch>
            <a:fillRect/>
          </a:stretch>
        </p:blipFill>
        <p:spPr bwMode="auto">
          <a:xfrm>
            <a:off x="228600" y="533400"/>
            <a:ext cx="8474075" cy="830263"/>
          </a:xfrm>
          <a:prstGeom prst="rect">
            <a:avLst/>
          </a:prstGeom>
          <a:noFill/>
          <a:ln w="76200" algn="ctr">
            <a:noFill/>
            <a:miter lim="800000"/>
            <a:headEnd/>
            <a:tailEnd/>
          </a:ln>
          <a:effectLst/>
        </p:spPr>
      </p:pic>
      <p:pic>
        <p:nvPicPr>
          <p:cNvPr id="610312" name="Picture 8"/>
          <p:cNvPicPr>
            <a:picLocks noChangeAspect="1" noChangeArrowheads="1"/>
          </p:cNvPicPr>
          <p:nvPr/>
        </p:nvPicPr>
        <p:blipFill>
          <a:blip r:embed="rId4" cstate="print"/>
          <a:srcRect/>
          <a:stretch>
            <a:fillRect/>
          </a:stretch>
        </p:blipFill>
        <p:spPr bwMode="auto">
          <a:xfrm>
            <a:off x="112713" y="1320800"/>
            <a:ext cx="8574087" cy="5080000"/>
          </a:xfrm>
          <a:prstGeom prst="rect">
            <a:avLst/>
          </a:prstGeom>
          <a:noFill/>
          <a:ln w="76200" algn="ctr">
            <a:noFill/>
            <a:miter lim="800000"/>
            <a:headEnd/>
            <a:tailEnd/>
          </a:ln>
          <a:effectLst/>
        </p:spPr>
      </p:pic>
      <p:sp>
        <p:nvSpPr>
          <p:cNvPr id="610313" name="Rectangle 9"/>
          <p:cNvSpPr>
            <a:spLocks noChangeArrowheads="1"/>
          </p:cNvSpPr>
          <p:nvPr/>
        </p:nvSpPr>
        <p:spPr bwMode="auto">
          <a:xfrm>
            <a:off x="228600" y="6324600"/>
            <a:ext cx="8534400" cy="152400"/>
          </a:xfrm>
          <a:prstGeom prst="rect">
            <a:avLst/>
          </a:prstGeom>
          <a:solidFill>
            <a:schemeClr val="bg1"/>
          </a:solidFill>
          <a:ln w="76200" algn="ctr">
            <a:noFill/>
            <a:miter lim="800000"/>
            <a:headEnd/>
            <a:tailEnd/>
          </a:ln>
          <a:effectLst/>
        </p:spPr>
        <p:txBody>
          <a:bodyPr wrap="none" anchor="ctr"/>
          <a:lstStyle/>
          <a:p>
            <a:endParaRPr lang="ko-KR"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470FD3C9-49FB-46D9-9C04-7D332C08144D}" type="slidenum">
              <a:rPr lang="en-US" altLang="ko-KR"/>
              <a:pPr/>
              <a:t>35</a:t>
            </a:fld>
            <a:endParaRPr lang="en-US" altLang="ko-KR"/>
          </a:p>
        </p:txBody>
      </p:sp>
      <p:sp>
        <p:nvSpPr>
          <p:cNvPr id="645122"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3-5</a:t>
            </a:r>
          </a:p>
        </p:txBody>
      </p:sp>
      <p:sp>
        <p:nvSpPr>
          <p:cNvPr id="645123" name="Text Box 3"/>
          <p:cNvSpPr txBox="1">
            <a:spLocks noChangeArrowheads="1"/>
          </p:cNvSpPr>
          <p:nvPr/>
        </p:nvSpPr>
        <p:spPr bwMode="auto">
          <a:xfrm>
            <a:off x="2286000" y="212725"/>
            <a:ext cx="1411288"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Precedence</a:t>
            </a:r>
          </a:p>
        </p:txBody>
      </p:sp>
      <p:sp>
        <p:nvSpPr>
          <p:cNvPr id="645126" name="Rectangle 6"/>
          <p:cNvSpPr>
            <a:spLocks noChangeArrowheads="1"/>
          </p:cNvSpPr>
          <p:nvPr/>
        </p:nvSpPr>
        <p:spPr bwMode="auto">
          <a:xfrm>
            <a:off x="228600" y="6324600"/>
            <a:ext cx="8534400" cy="152400"/>
          </a:xfrm>
          <a:prstGeom prst="rect">
            <a:avLst/>
          </a:prstGeom>
          <a:solidFill>
            <a:schemeClr val="bg1"/>
          </a:solidFill>
          <a:ln w="76200" algn="ctr">
            <a:noFill/>
            <a:miter lim="800000"/>
            <a:headEnd/>
            <a:tailEnd/>
          </a:ln>
          <a:effectLst/>
        </p:spPr>
        <p:txBody>
          <a:bodyPr wrap="none" anchor="ctr"/>
          <a:lstStyle/>
          <a:p>
            <a:endParaRPr lang="ko-KR" altLang="en-US"/>
          </a:p>
        </p:txBody>
      </p:sp>
      <p:pic>
        <p:nvPicPr>
          <p:cNvPr id="645127" name="Picture 7"/>
          <p:cNvPicPr>
            <a:picLocks noChangeAspect="1" noChangeArrowheads="1"/>
          </p:cNvPicPr>
          <p:nvPr/>
        </p:nvPicPr>
        <p:blipFill>
          <a:blip r:embed="rId3" cstate="print"/>
          <a:srcRect/>
          <a:stretch>
            <a:fillRect/>
          </a:stretch>
        </p:blipFill>
        <p:spPr bwMode="auto">
          <a:xfrm>
            <a:off x="127000" y="688975"/>
            <a:ext cx="8483600" cy="12160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02FA9C22-DADA-4B84-A457-40BABFCF2E91}" type="slidenum">
              <a:rPr lang="en-US" altLang="ko-KR"/>
              <a:pPr/>
              <a:t>36</a:t>
            </a:fld>
            <a:endParaRPr lang="en-US" altLang="ko-KR"/>
          </a:p>
        </p:txBody>
      </p:sp>
      <p:sp>
        <p:nvSpPr>
          <p:cNvPr id="611330" name="Line 2"/>
          <p:cNvSpPr>
            <a:spLocks noChangeShapeType="1"/>
          </p:cNvSpPr>
          <p:nvPr/>
        </p:nvSpPr>
        <p:spPr bwMode="auto">
          <a:xfrm>
            <a:off x="438150" y="2362200"/>
            <a:ext cx="8153400" cy="0"/>
          </a:xfrm>
          <a:prstGeom prst="line">
            <a:avLst/>
          </a:prstGeom>
          <a:noFill/>
          <a:ln w="76200">
            <a:solidFill>
              <a:srgbClr val="009900"/>
            </a:solidFill>
            <a:round/>
            <a:headEnd/>
            <a:tailEnd/>
          </a:ln>
          <a:effectLst/>
        </p:spPr>
        <p:txBody>
          <a:bodyPr/>
          <a:lstStyle/>
          <a:p>
            <a:endParaRPr lang="ko-KR" altLang="en-US"/>
          </a:p>
        </p:txBody>
      </p:sp>
      <p:sp>
        <p:nvSpPr>
          <p:cNvPr id="611331" name="Line 3"/>
          <p:cNvSpPr>
            <a:spLocks noChangeShapeType="1"/>
          </p:cNvSpPr>
          <p:nvPr/>
        </p:nvSpPr>
        <p:spPr bwMode="auto">
          <a:xfrm>
            <a:off x="439738" y="3886200"/>
            <a:ext cx="8153400" cy="0"/>
          </a:xfrm>
          <a:prstGeom prst="line">
            <a:avLst/>
          </a:prstGeom>
          <a:noFill/>
          <a:ln w="76200">
            <a:solidFill>
              <a:srgbClr val="009900"/>
            </a:solidFill>
            <a:round/>
            <a:headEnd/>
            <a:tailEnd/>
          </a:ln>
          <a:effectLst/>
        </p:spPr>
        <p:txBody>
          <a:bodyPr/>
          <a:lstStyle/>
          <a:p>
            <a:endParaRPr lang="ko-KR" altLang="en-US"/>
          </a:p>
        </p:txBody>
      </p:sp>
      <p:pic>
        <p:nvPicPr>
          <p:cNvPr id="611334" name="Picture 6"/>
          <p:cNvPicPr>
            <a:picLocks noChangeAspect="1" noChangeArrowheads="1"/>
          </p:cNvPicPr>
          <p:nvPr/>
        </p:nvPicPr>
        <p:blipFill>
          <a:blip r:embed="rId3" cstate="print"/>
          <a:srcRect/>
          <a:stretch>
            <a:fillRect/>
          </a:stretch>
        </p:blipFill>
        <p:spPr bwMode="auto">
          <a:xfrm>
            <a:off x="1808163" y="2438400"/>
            <a:ext cx="5526087" cy="13303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0"/>
          <p:cNvSpPr>
            <a:spLocks noGrp="1"/>
          </p:cNvSpPr>
          <p:nvPr>
            <p:ph type="title"/>
          </p:nvPr>
        </p:nvSpPr>
        <p:spPr/>
        <p:txBody>
          <a:bodyPr/>
          <a:lstStyle/>
          <a:p>
            <a:endParaRPr lang="ko-KR" altLang="en-US"/>
          </a:p>
        </p:txBody>
      </p:sp>
      <p:sp>
        <p:nvSpPr>
          <p:cNvPr id="12" name="내용 개체 틀 11"/>
          <p:cNvSpPr>
            <a:spLocks noGrp="1"/>
          </p:cNvSpPr>
          <p:nvPr>
            <p:ph idx="1"/>
          </p:nvPr>
        </p:nvSpPr>
        <p:spPr/>
        <p:txBody>
          <a:bodyPr/>
          <a:lstStyle/>
          <a:p>
            <a:r>
              <a:rPr lang="en-US" altLang="ko-KR" dirty="0" smtClean="0"/>
              <a:t>a + b + c + d</a:t>
            </a:r>
          </a:p>
          <a:p>
            <a:r>
              <a:rPr lang="en-US" altLang="ko-KR" dirty="0" smtClean="0"/>
              <a:t>a * b * c * d</a:t>
            </a:r>
            <a:endParaRPr lang="ko-KR" altLang="en-US" dirty="0"/>
          </a:p>
        </p:txBody>
      </p:sp>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266BDC9D-2800-4970-8A95-F6E717A5F419}" type="slidenum">
              <a:rPr lang="en-US" altLang="ko-KR"/>
              <a:pPr/>
              <a:t>37</a:t>
            </a:fld>
            <a:endParaRPr lang="en-US" altLang="ko-KR"/>
          </a:p>
        </p:txBody>
      </p:sp>
      <p:sp>
        <p:nvSpPr>
          <p:cNvPr id="612354"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12355" name="Rectangle 3"/>
          <p:cNvSpPr>
            <a:spLocks noChangeArrowheads="1"/>
          </p:cNvSpPr>
          <p:nvPr/>
        </p:nvSpPr>
        <p:spPr bwMode="auto">
          <a:xfrm>
            <a:off x="211138" y="5791200"/>
            <a:ext cx="5199062" cy="396875"/>
          </a:xfrm>
          <a:prstGeom prst="rect">
            <a:avLst/>
          </a:prstGeom>
          <a:noFill/>
          <a:ln w="9525">
            <a:noFill/>
            <a:miter lim="800000"/>
            <a:headEnd/>
            <a:tailEnd/>
          </a:ln>
          <a:effectLst/>
        </p:spPr>
        <p:txBody>
          <a:bodyPr>
            <a:spAutoFit/>
          </a:bodyPr>
          <a:lstStyle/>
          <a:p>
            <a:pPr algn="l"/>
            <a:r>
              <a:rPr lang="en-US" altLang="ko-KR" sz="2000">
                <a:solidFill>
                  <a:schemeClr val="folHlink"/>
                </a:solidFill>
                <a:ea typeface="굴림" charset="-127"/>
              </a:rPr>
              <a:t>FIGURE 3-8</a:t>
            </a:r>
            <a:r>
              <a:rPr lang="en-US" altLang="ko-KR" sz="2000">
                <a:ea typeface="굴림" charset="-127"/>
              </a:rPr>
              <a:t>  Left-to-Right Associativity</a:t>
            </a:r>
          </a:p>
        </p:txBody>
      </p:sp>
      <p:grpSp>
        <p:nvGrpSpPr>
          <p:cNvPr id="612356" name="Group 4"/>
          <p:cNvGrpSpPr>
            <a:grpSpLocks/>
          </p:cNvGrpSpPr>
          <p:nvPr/>
        </p:nvGrpSpPr>
        <p:grpSpPr bwMode="auto">
          <a:xfrm>
            <a:off x="228600" y="252413"/>
            <a:ext cx="8610600" cy="5995987"/>
            <a:chOff x="336" y="159"/>
            <a:chExt cx="5232" cy="3777"/>
          </a:xfrm>
        </p:grpSpPr>
        <p:sp>
          <p:nvSpPr>
            <p:cNvPr id="612357"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12358"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12359"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12361" name="Picture 9"/>
          <p:cNvPicPr>
            <a:picLocks noChangeAspect="1" noChangeArrowheads="1"/>
          </p:cNvPicPr>
          <p:nvPr/>
        </p:nvPicPr>
        <p:blipFill>
          <a:blip r:embed="rId3" cstate="print"/>
          <a:srcRect/>
          <a:stretch>
            <a:fillRect/>
          </a:stretch>
        </p:blipFill>
        <p:spPr bwMode="auto">
          <a:xfrm>
            <a:off x="457200" y="3173412"/>
            <a:ext cx="8053388" cy="18557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3"/>
          <p:cNvSpPr>
            <a:spLocks noGrp="1"/>
          </p:cNvSpPr>
          <p:nvPr>
            <p:ph type="title"/>
          </p:nvPr>
        </p:nvSpPr>
        <p:spPr/>
        <p:txBody>
          <a:bodyPr/>
          <a:lstStyle/>
          <a:p>
            <a:endParaRPr lang="ko-KR" altLang="en-US"/>
          </a:p>
        </p:txBody>
      </p:sp>
      <p:sp>
        <p:nvSpPr>
          <p:cNvPr id="15" name="내용 개체 틀 14"/>
          <p:cNvSpPr>
            <a:spLocks noGrp="1"/>
          </p:cNvSpPr>
          <p:nvPr>
            <p:ph idx="1"/>
          </p:nvPr>
        </p:nvSpPr>
        <p:spPr/>
        <p:txBody>
          <a:bodyPr/>
          <a:lstStyle/>
          <a:p>
            <a:r>
              <a:rPr lang="en-US" altLang="ko-KR" dirty="0" smtClean="0"/>
              <a:t>a = b = c = d = 10</a:t>
            </a:r>
            <a:endParaRPr lang="ko-KR" altLang="en-US" dirty="0"/>
          </a:p>
        </p:txBody>
      </p:sp>
      <p:sp>
        <p:nvSpPr>
          <p:cNvPr id="9"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10" name="슬라이드 번호 개체 틀 2"/>
          <p:cNvSpPr>
            <a:spLocks noGrp="1"/>
          </p:cNvSpPr>
          <p:nvPr>
            <p:ph type="sldNum" sz="quarter" idx="11"/>
          </p:nvPr>
        </p:nvSpPr>
        <p:spPr/>
        <p:txBody>
          <a:bodyPr/>
          <a:lstStyle/>
          <a:p>
            <a:fld id="{88D6D6E9-425A-4888-BD8E-2535C2D05CBE}" type="slidenum">
              <a:rPr lang="en-US" altLang="ko-KR" smtClean="0"/>
              <a:pPr/>
              <a:t>38</a:t>
            </a:fld>
            <a:endParaRPr lang="en-US" altLang="ko-KR"/>
          </a:p>
        </p:txBody>
      </p:sp>
      <p:sp>
        <p:nvSpPr>
          <p:cNvPr id="61337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13379" name="Rectangle 3"/>
          <p:cNvSpPr>
            <a:spLocks noChangeArrowheads="1"/>
          </p:cNvSpPr>
          <p:nvPr/>
        </p:nvSpPr>
        <p:spPr bwMode="auto">
          <a:xfrm>
            <a:off x="211138" y="5791200"/>
            <a:ext cx="5199062" cy="396875"/>
          </a:xfrm>
          <a:prstGeom prst="rect">
            <a:avLst/>
          </a:prstGeom>
          <a:noFill/>
          <a:ln w="9525">
            <a:noFill/>
            <a:miter lim="800000"/>
            <a:headEnd/>
            <a:tailEnd/>
          </a:ln>
          <a:effectLst/>
        </p:spPr>
        <p:txBody>
          <a:bodyPr>
            <a:spAutoFit/>
          </a:bodyPr>
          <a:lstStyle/>
          <a:p>
            <a:pPr algn="l"/>
            <a:r>
              <a:rPr lang="en-US" altLang="ko-KR" sz="2000">
                <a:solidFill>
                  <a:schemeClr val="folHlink"/>
                </a:solidFill>
                <a:ea typeface="굴림" charset="-127"/>
              </a:rPr>
              <a:t>FIGURE 3-9</a:t>
            </a:r>
            <a:r>
              <a:rPr lang="en-US" altLang="ko-KR" sz="2000">
                <a:ea typeface="굴림" charset="-127"/>
              </a:rPr>
              <a:t>  Right-to-Left Associativity</a:t>
            </a:r>
          </a:p>
        </p:txBody>
      </p:sp>
      <p:grpSp>
        <p:nvGrpSpPr>
          <p:cNvPr id="613380" name="Group 4"/>
          <p:cNvGrpSpPr>
            <a:grpSpLocks/>
          </p:cNvGrpSpPr>
          <p:nvPr/>
        </p:nvGrpSpPr>
        <p:grpSpPr bwMode="auto">
          <a:xfrm>
            <a:off x="228600" y="252413"/>
            <a:ext cx="8610600" cy="5995987"/>
            <a:chOff x="336" y="159"/>
            <a:chExt cx="5232" cy="3777"/>
          </a:xfrm>
        </p:grpSpPr>
        <p:sp>
          <p:nvSpPr>
            <p:cNvPr id="61338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1338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1338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13388" name="Picture 12"/>
          <p:cNvPicPr>
            <a:picLocks noChangeAspect="1" noChangeArrowheads="1"/>
          </p:cNvPicPr>
          <p:nvPr/>
        </p:nvPicPr>
        <p:blipFill>
          <a:blip r:embed="rId3" cstate="print"/>
          <a:srcRect/>
          <a:stretch>
            <a:fillRect/>
          </a:stretch>
        </p:blipFill>
        <p:spPr bwMode="auto">
          <a:xfrm>
            <a:off x="74613" y="2625725"/>
            <a:ext cx="8994775" cy="22510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0D027511-0B60-44BC-8CE8-AD15C1F1C95E}" type="slidenum">
              <a:rPr lang="en-US" altLang="ko-KR"/>
              <a:pPr/>
              <a:t>39</a:t>
            </a:fld>
            <a:endParaRPr lang="en-US" altLang="ko-KR"/>
          </a:p>
        </p:txBody>
      </p:sp>
      <p:sp>
        <p:nvSpPr>
          <p:cNvPr id="614402"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614403" name="Text Box 3"/>
          <p:cNvSpPr txBox="1">
            <a:spLocks noChangeArrowheads="1"/>
          </p:cNvSpPr>
          <p:nvPr/>
        </p:nvSpPr>
        <p:spPr bwMode="auto">
          <a:xfrm>
            <a:off x="228600" y="304800"/>
            <a:ext cx="425132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3-3   Side Effects</a:t>
            </a:r>
          </a:p>
        </p:txBody>
      </p:sp>
      <p:sp>
        <p:nvSpPr>
          <p:cNvPr id="61440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14405" name="Rectangle 5"/>
          <p:cNvSpPr>
            <a:spLocks noChangeArrowheads="1"/>
          </p:cNvSpPr>
          <p:nvPr/>
        </p:nvSpPr>
        <p:spPr bwMode="auto">
          <a:xfrm>
            <a:off x="304800" y="1290638"/>
            <a:ext cx="8229600" cy="265430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A side effect is an action that results from the evaluation of an expression. For example, in an assignment, C first evaluates the expression on the right of the assignment operator and then places the value in the left variable. Changing the value of the left variable is a side effect.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BB652C6F-1EF8-4484-8353-E6F995989F77}" type="slidenum">
              <a:rPr lang="en-US" altLang="ko-KR"/>
              <a:pPr/>
              <a:t>4</a:t>
            </a:fld>
            <a:endParaRPr lang="en-US" altLang="ko-KR"/>
          </a:p>
        </p:txBody>
      </p:sp>
      <p:sp>
        <p:nvSpPr>
          <p:cNvPr id="51097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510979" name="Rectangle 3"/>
          <p:cNvSpPr>
            <a:spLocks noChangeArrowheads="1"/>
          </p:cNvSpPr>
          <p:nvPr/>
        </p:nvSpPr>
        <p:spPr bwMode="auto">
          <a:xfrm>
            <a:off x="152400" y="5791200"/>
            <a:ext cx="4119563" cy="396875"/>
          </a:xfrm>
          <a:prstGeom prst="rect">
            <a:avLst/>
          </a:prstGeom>
          <a:noFill/>
          <a:ln w="9525">
            <a:noFill/>
            <a:miter lim="800000"/>
            <a:headEnd/>
            <a:tailEnd/>
          </a:ln>
          <a:effectLst/>
        </p:spPr>
        <p:txBody>
          <a:bodyPr wrap="none">
            <a:spAutoFit/>
          </a:bodyPr>
          <a:lstStyle/>
          <a:p>
            <a:pPr algn="l"/>
            <a:r>
              <a:rPr lang="en-US" altLang="ko-KR" sz="2000">
                <a:solidFill>
                  <a:schemeClr val="folHlink"/>
                </a:solidFill>
                <a:ea typeface="굴림" charset="-127"/>
              </a:rPr>
              <a:t>FIGURE 3-1</a:t>
            </a:r>
            <a:r>
              <a:rPr lang="en-US" altLang="ko-KR" sz="2000">
                <a:ea typeface="굴림" charset="-127"/>
              </a:rPr>
              <a:t>  Expression Categories</a:t>
            </a:r>
          </a:p>
        </p:txBody>
      </p:sp>
      <p:grpSp>
        <p:nvGrpSpPr>
          <p:cNvPr id="510980" name="Group 4"/>
          <p:cNvGrpSpPr>
            <a:grpSpLocks/>
          </p:cNvGrpSpPr>
          <p:nvPr/>
        </p:nvGrpSpPr>
        <p:grpSpPr bwMode="auto">
          <a:xfrm>
            <a:off x="228600" y="252413"/>
            <a:ext cx="8610600" cy="5995987"/>
            <a:chOff x="336" y="159"/>
            <a:chExt cx="5232" cy="3777"/>
          </a:xfrm>
        </p:grpSpPr>
        <p:sp>
          <p:nvSpPr>
            <p:cNvPr id="51098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51098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51098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510985" name="Picture 9"/>
          <p:cNvPicPr>
            <a:picLocks noChangeAspect="1" noChangeArrowheads="1"/>
          </p:cNvPicPr>
          <p:nvPr/>
        </p:nvPicPr>
        <p:blipFill>
          <a:blip r:embed="rId3" cstate="print"/>
          <a:srcRect/>
          <a:stretch>
            <a:fillRect/>
          </a:stretch>
        </p:blipFill>
        <p:spPr bwMode="auto">
          <a:xfrm>
            <a:off x="407988" y="2238375"/>
            <a:ext cx="8355012" cy="17240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Side Effects</a:t>
            </a:r>
            <a:endParaRPr lang="ko-KR" altLang="en-US" dirty="0"/>
          </a:p>
        </p:txBody>
      </p:sp>
      <p:sp>
        <p:nvSpPr>
          <p:cNvPr id="5" name="내용 개체 틀 4"/>
          <p:cNvSpPr>
            <a:spLocks noGrp="1"/>
          </p:cNvSpPr>
          <p:nvPr>
            <p:ph idx="1"/>
          </p:nvPr>
        </p:nvSpPr>
        <p:spPr/>
        <p:txBody>
          <a:bodyPr/>
          <a:lstStyle/>
          <a:p>
            <a:r>
              <a:rPr lang="en-US" altLang="ko-KR" dirty="0" smtClean="0"/>
              <a:t>x = 4;</a:t>
            </a:r>
          </a:p>
          <a:p>
            <a:r>
              <a:rPr lang="en-US" altLang="ko-KR" dirty="0" smtClean="0"/>
              <a:t>x = x + 4; </a:t>
            </a:r>
          </a:p>
          <a:p>
            <a:r>
              <a:rPr lang="en-US" altLang="ko-KR" dirty="0" smtClean="0"/>
              <a:t>a++</a:t>
            </a:r>
          </a:p>
          <a:p>
            <a:r>
              <a:rPr lang="en-US" altLang="ko-KR" dirty="0" err="1" smtClean="0"/>
              <a:t>printf</a:t>
            </a:r>
            <a:r>
              <a:rPr lang="en-US" altLang="ko-KR" dirty="0" smtClean="0"/>
              <a:t>(“x = %d\n”, x);</a:t>
            </a:r>
          </a:p>
          <a:p>
            <a:r>
              <a:rPr lang="en-US" altLang="ko-KR" dirty="0" err="1" smtClean="0"/>
              <a:t>printf</a:t>
            </a:r>
            <a:r>
              <a:rPr lang="en-US" altLang="ko-KR" dirty="0" smtClean="0"/>
              <a:t>(“x = %d\n”, x = x + 4);</a:t>
            </a:r>
            <a:endParaRPr lang="ko-KR" altLang="en-US" dirty="0" smtClean="0"/>
          </a:p>
          <a:p>
            <a:r>
              <a:rPr lang="en-US" altLang="ko-KR" dirty="0" err="1" smtClean="0"/>
              <a:t>scanf</a:t>
            </a:r>
            <a:r>
              <a:rPr lang="en-US" altLang="ko-KR" dirty="0" smtClean="0"/>
              <a:t>(“%d”, &amp;x);</a:t>
            </a:r>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404058AC-15ED-43DE-B175-428C4E6FE024}" type="slidenum">
              <a:rPr lang="en-US" altLang="ko-KR" smtClean="0"/>
              <a:pPr/>
              <a:t>40</a:t>
            </a:fld>
            <a:endParaRPr lang="en-US" altLang="ko-K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Side Effects</a:t>
            </a:r>
            <a:endParaRPr lang="ko-KR" altLang="en-US" dirty="0"/>
          </a:p>
        </p:txBody>
      </p:sp>
      <p:sp>
        <p:nvSpPr>
          <p:cNvPr id="3" name="내용 개체 틀 2"/>
          <p:cNvSpPr>
            <a:spLocks noGrp="1"/>
          </p:cNvSpPr>
          <p:nvPr>
            <p:ph idx="1"/>
          </p:nvPr>
        </p:nvSpPr>
        <p:spPr/>
        <p:txBody>
          <a:bodyPr/>
          <a:lstStyle/>
          <a:p>
            <a:r>
              <a:rPr lang="en-US" altLang="ko-KR" dirty="0" smtClean="0"/>
              <a:t>A side effect also means an unexpected change due to the use of a global variable</a:t>
            </a:r>
          </a:p>
          <a:p>
            <a:r>
              <a:rPr lang="en-US" altLang="ko-KR" dirty="0" smtClean="0"/>
              <a:t>You are advised not use a global variable!</a:t>
            </a:r>
          </a:p>
          <a:p>
            <a:r>
              <a:rPr lang="en-US" altLang="ko-KR" dirty="0" smtClean="0"/>
              <a:t>A clear example of this kind of side effect could be </a:t>
            </a:r>
            <a:r>
              <a:rPr lang="en-US" altLang="ko-KR" smtClean="0"/>
              <a:t>made when </a:t>
            </a:r>
            <a:r>
              <a:rPr lang="en-US" altLang="ko-KR" dirty="0" smtClean="0"/>
              <a:t>we have multiple functions</a:t>
            </a:r>
            <a:endParaRPr lang="ko-KR" altLang="en-US" dirty="0" smtClean="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C31E2A05-2D65-4327-9984-66AFCD57AB36}" type="slidenum">
              <a:rPr lang="en-US" altLang="ko-KR" smtClean="0"/>
              <a:pPr/>
              <a:t>41</a:t>
            </a:fld>
            <a:endParaRPr lang="en-US" altLang="ko-K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FAE880C5-97F1-4C17-BE29-21BF3A57E9E7}" type="slidenum">
              <a:rPr lang="en-US" altLang="ko-KR"/>
              <a:pPr/>
              <a:t>42</a:t>
            </a:fld>
            <a:endParaRPr lang="en-US" altLang="ko-KR"/>
          </a:p>
        </p:txBody>
      </p:sp>
      <p:sp>
        <p:nvSpPr>
          <p:cNvPr id="615426"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615427" name="Text Box 3"/>
          <p:cNvSpPr txBox="1">
            <a:spLocks noChangeArrowheads="1"/>
          </p:cNvSpPr>
          <p:nvPr/>
        </p:nvSpPr>
        <p:spPr bwMode="auto">
          <a:xfrm>
            <a:off x="228600" y="304800"/>
            <a:ext cx="707072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3-4   Evaluating Expressions</a:t>
            </a:r>
          </a:p>
        </p:txBody>
      </p:sp>
      <p:sp>
        <p:nvSpPr>
          <p:cNvPr id="615428"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15429" name="Rectangle 5"/>
          <p:cNvSpPr>
            <a:spLocks noChangeArrowheads="1"/>
          </p:cNvSpPr>
          <p:nvPr/>
        </p:nvSpPr>
        <p:spPr bwMode="auto">
          <a:xfrm>
            <a:off x="304800" y="1600200"/>
            <a:ext cx="8229600" cy="1373188"/>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Now that we have introduced the concepts of precedence, </a:t>
            </a:r>
            <a:r>
              <a:rPr lang="en-US" altLang="ko-KR" sz="2800" i="1" dirty="0" err="1">
                <a:effectLst>
                  <a:outerShdw blurRad="38100" dist="38100" dir="2700000" algn="tl">
                    <a:srgbClr val="C0C0C0"/>
                  </a:outerShdw>
                </a:effectLst>
                <a:ea typeface="굴림" charset="-127"/>
              </a:rPr>
              <a:t>associativity</a:t>
            </a:r>
            <a:r>
              <a:rPr lang="en-US" altLang="ko-KR" sz="2800" i="1" dirty="0">
                <a:effectLst>
                  <a:outerShdw blurRad="38100" dist="38100" dir="2700000" algn="tl">
                    <a:srgbClr val="C0C0C0"/>
                  </a:outerShdw>
                </a:effectLst>
                <a:ea typeface="굴림" charset="-127"/>
              </a:rPr>
              <a:t>, and side effects, let’s work through some examples.</a:t>
            </a:r>
          </a:p>
        </p:txBody>
      </p:sp>
      <p:sp>
        <p:nvSpPr>
          <p:cNvPr id="615430" name="Rectangle 6"/>
          <p:cNvSpPr>
            <a:spLocks noChangeArrowheads="1"/>
          </p:cNvSpPr>
          <p:nvPr/>
        </p:nvSpPr>
        <p:spPr bwMode="auto">
          <a:xfrm>
            <a:off x="304800" y="4648200"/>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Expressions without Side Effects</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Expressions with Side Effects</a:t>
            </a:r>
            <a:endParaRPr lang="en-US" altLang="ko-KR">
              <a:solidFill>
                <a:schemeClr val="hlink"/>
              </a:solidFill>
              <a:ea typeface="굴림" charset="-127"/>
            </a:endParaRPr>
          </a:p>
        </p:txBody>
      </p:sp>
      <p:sp>
        <p:nvSpPr>
          <p:cNvPr id="615431" name="Text Box 7"/>
          <p:cNvSpPr txBox="1">
            <a:spLocks noChangeArrowheads="1"/>
          </p:cNvSpPr>
          <p:nvPr/>
        </p:nvSpPr>
        <p:spPr bwMode="auto">
          <a:xfrm>
            <a:off x="317500" y="4114800"/>
            <a:ext cx="4862513" cy="519113"/>
          </a:xfrm>
          <a:prstGeom prst="rect">
            <a:avLst/>
          </a:prstGeom>
          <a:noFill/>
          <a:ln w="76200" algn="ctr">
            <a:noFill/>
            <a:miter lim="800000"/>
            <a:headEnd/>
            <a:tailEnd/>
          </a:ln>
          <a:effectLst/>
        </p:spPr>
        <p:txBody>
          <a:bodyPr wrap="none">
            <a:spAutoFit/>
          </a:bodyPr>
          <a:lstStyle/>
          <a:p>
            <a:pPr algn="ctr"/>
            <a:r>
              <a:rPr lang="en-US" altLang="ko-KR" sz="2800" i="1" u="sng">
                <a:solidFill>
                  <a:schemeClr val="folHlink"/>
                </a:solidFill>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Expressions and Side Effects</a:t>
            </a:r>
            <a:endParaRPr lang="ko-KR" altLang="en-US" dirty="0"/>
          </a:p>
        </p:txBody>
      </p:sp>
      <p:sp>
        <p:nvSpPr>
          <p:cNvPr id="5" name="내용 개체 틀 4"/>
          <p:cNvSpPr>
            <a:spLocks noGrp="1"/>
          </p:cNvSpPr>
          <p:nvPr>
            <p:ph idx="1"/>
          </p:nvPr>
        </p:nvSpPr>
        <p:spPr/>
        <p:txBody>
          <a:bodyPr/>
          <a:lstStyle/>
          <a:p>
            <a:r>
              <a:rPr lang="en-US" altLang="ko-KR" dirty="0" smtClean="0"/>
              <a:t>a * 4 + b / 2 – c * b</a:t>
            </a:r>
          </a:p>
          <a:p>
            <a:r>
              <a:rPr lang="en-US" altLang="ko-KR" dirty="0" smtClean="0"/>
              <a:t>d = a * 4 + b / 2 – c * b</a:t>
            </a:r>
          </a:p>
          <a:p>
            <a:r>
              <a:rPr lang="en-US" altLang="ko-KR" dirty="0" smtClean="0"/>
              <a:t>f = a * 4 + b++ / 2 – c * --b</a:t>
            </a:r>
            <a:endParaRPr lang="ko-KR" altLang="en-US" dirty="0"/>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404058AC-15ED-43DE-B175-428C4E6FE024}" type="slidenum">
              <a:rPr lang="en-US" altLang="ko-KR" smtClean="0"/>
              <a:pPr/>
              <a:t>43</a:t>
            </a:fld>
            <a:endParaRPr lang="en-US" altLang="ko-K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6AFB4E56-336E-48AD-9371-7C45F8434204}" type="slidenum">
              <a:rPr lang="en-US" altLang="ko-KR"/>
              <a:pPr/>
              <a:t>44</a:t>
            </a:fld>
            <a:endParaRPr lang="en-US" altLang="ko-KR"/>
          </a:p>
        </p:txBody>
      </p:sp>
      <p:sp>
        <p:nvSpPr>
          <p:cNvPr id="616450"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3-6</a:t>
            </a:r>
          </a:p>
        </p:txBody>
      </p:sp>
      <p:sp>
        <p:nvSpPr>
          <p:cNvPr id="616451" name="Text Box 3"/>
          <p:cNvSpPr txBox="1">
            <a:spLocks noChangeArrowheads="1"/>
          </p:cNvSpPr>
          <p:nvPr/>
        </p:nvSpPr>
        <p:spPr bwMode="auto">
          <a:xfrm>
            <a:off x="2147888" y="212725"/>
            <a:ext cx="27289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Evaluating Expressions</a:t>
            </a:r>
          </a:p>
        </p:txBody>
      </p:sp>
      <p:pic>
        <p:nvPicPr>
          <p:cNvPr id="616454" name="Picture 6"/>
          <p:cNvPicPr>
            <a:picLocks noChangeAspect="1" noChangeArrowheads="1"/>
          </p:cNvPicPr>
          <p:nvPr/>
        </p:nvPicPr>
        <p:blipFill>
          <a:blip r:embed="rId3" cstate="print"/>
          <a:srcRect/>
          <a:stretch>
            <a:fillRect/>
          </a:stretch>
        </p:blipFill>
        <p:spPr bwMode="auto">
          <a:xfrm>
            <a:off x="173038" y="609600"/>
            <a:ext cx="8437562" cy="55118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5319A64-8106-4A41-9763-629A05C965E6}" type="slidenum">
              <a:rPr lang="en-US" altLang="ko-KR"/>
              <a:pPr/>
              <a:t>45</a:t>
            </a:fld>
            <a:endParaRPr lang="en-US" altLang="ko-KR"/>
          </a:p>
        </p:txBody>
      </p:sp>
      <p:sp>
        <p:nvSpPr>
          <p:cNvPr id="646146"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3-6</a:t>
            </a:r>
          </a:p>
        </p:txBody>
      </p:sp>
      <p:sp>
        <p:nvSpPr>
          <p:cNvPr id="646147" name="Text Box 3"/>
          <p:cNvSpPr txBox="1">
            <a:spLocks noChangeArrowheads="1"/>
          </p:cNvSpPr>
          <p:nvPr/>
        </p:nvSpPr>
        <p:spPr bwMode="auto">
          <a:xfrm>
            <a:off x="2147888" y="212725"/>
            <a:ext cx="27289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Evaluating Expressions</a:t>
            </a:r>
          </a:p>
        </p:txBody>
      </p:sp>
      <p:pic>
        <p:nvPicPr>
          <p:cNvPr id="646150" name="Picture 6"/>
          <p:cNvPicPr>
            <a:picLocks noChangeAspect="1" noChangeArrowheads="1"/>
          </p:cNvPicPr>
          <p:nvPr/>
        </p:nvPicPr>
        <p:blipFill>
          <a:blip r:embed="rId3" cstate="print"/>
          <a:srcRect/>
          <a:stretch>
            <a:fillRect/>
          </a:stretch>
        </p:blipFill>
        <p:spPr bwMode="auto">
          <a:xfrm>
            <a:off x="158750" y="754063"/>
            <a:ext cx="8528050" cy="37417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D85C8AC3-7D93-423A-8EA3-E84A3E90F34F}" type="slidenum">
              <a:rPr lang="en-US" altLang="ko-KR"/>
              <a:pPr/>
              <a:t>46</a:t>
            </a:fld>
            <a:endParaRPr lang="en-US" altLang="ko-KR"/>
          </a:p>
        </p:txBody>
      </p:sp>
      <p:sp>
        <p:nvSpPr>
          <p:cNvPr id="647170"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3-6</a:t>
            </a:r>
          </a:p>
        </p:txBody>
      </p:sp>
      <p:sp>
        <p:nvSpPr>
          <p:cNvPr id="647171" name="Text Box 3"/>
          <p:cNvSpPr txBox="1">
            <a:spLocks noChangeArrowheads="1"/>
          </p:cNvSpPr>
          <p:nvPr/>
        </p:nvSpPr>
        <p:spPr bwMode="auto">
          <a:xfrm>
            <a:off x="2147888" y="212725"/>
            <a:ext cx="272891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Evaluating Expressions</a:t>
            </a:r>
          </a:p>
        </p:txBody>
      </p:sp>
      <p:pic>
        <p:nvPicPr>
          <p:cNvPr id="647173" name="Picture 5"/>
          <p:cNvPicPr>
            <a:picLocks noChangeAspect="1" noChangeArrowheads="1"/>
          </p:cNvPicPr>
          <p:nvPr/>
        </p:nvPicPr>
        <p:blipFill>
          <a:blip r:embed="rId3" cstate="print"/>
          <a:srcRect/>
          <a:stretch>
            <a:fillRect/>
          </a:stretch>
        </p:blipFill>
        <p:spPr bwMode="auto">
          <a:xfrm>
            <a:off x="155575" y="719138"/>
            <a:ext cx="8455025" cy="30908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1E3388B9-2BC2-47B7-9635-ECD18CE1A12C}" type="slidenum">
              <a:rPr lang="en-US" altLang="ko-KR"/>
              <a:pPr/>
              <a:t>47</a:t>
            </a:fld>
            <a:endParaRPr lang="en-US" altLang="ko-KR"/>
          </a:p>
        </p:txBody>
      </p:sp>
      <p:sp>
        <p:nvSpPr>
          <p:cNvPr id="617474" name="Line 2"/>
          <p:cNvSpPr>
            <a:spLocks noChangeShapeType="1"/>
          </p:cNvSpPr>
          <p:nvPr/>
        </p:nvSpPr>
        <p:spPr bwMode="auto">
          <a:xfrm>
            <a:off x="438150" y="1905000"/>
            <a:ext cx="8153400" cy="0"/>
          </a:xfrm>
          <a:prstGeom prst="line">
            <a:avLst/>
          </a:prstGeom>
          <a:noFill/>
          <a:ln w="76200">
            <a:solidFill>
              <a:srgbClr val="009900"/>
            </a:solidFill>
            <a:round/>
            <a:headEnd/>
            <a:tailEnd/>
          </a:ln>
          <a:effectLst/>
        </p:spPr>
        <p:txBody>
          <a:bodyPr/>
          <a:lstStyle/>
          <a:p>
            <a:endParaRPr lang="ko-KR" altLang="en-US"/>
          </a:p>
        </p:txBody>
      </p:sp>
      <p:sp>
        <p:nvSpPr>
          <p:cNvPr id="617475" name="Line 3"/>
          <p:cNvSpPr>
            <a:spLocks noChangeShapeType="1"/>
          </p:cNvSpPr>
          <p:nvPr/>
        </p:nvSpPr>
        <p:spPr bwMode="auto">
          <a:xfrm>
            <a:off x="439738" y="4876800"/>
            <a:ext cx="8153400" cy="0"/>
          </a:xfrm>
          <a:prstGeom prst="line">
            <a:avLst/>
          </a:prstGeom>
          <a:noFill/>
          <a:ln w="76200">
            <a:solidFill>
              <a:srgbClr val="009900"/>
            </a:solidFill>
            <a:round/>
            <a:headEnd/>
            <a:tailEnd/>
          </a:ln>
          <a:effectLst/>
        </p:spPr>
        <p:txBody>
          <a:bodyPr/>
          <a:lstStyle/>
          <a:p>
            <a:endParaRPr lang="ko-KR" altLang="en-US"/>
          </a:p>
        </p:txBody>
      </p:sp>
      <p:sp>
        <p:nvSpPr>
          <p:cNvPr id="617477" name="Text Box 5"/>
          <p:cNvSpPr txBox="1">
            <a:spLocks noChangeArrowheads="1"/>
          </p:cNvSpPr>
          <p:nvPr/>
        </p:nvSpPr>
        <p:spPr bwMode="auto">
          <a:xfrm>
            <a:off x="415925" y="1371600"/>
            <a:ext cx="1489075"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Warning</a:t>
            </a:r>
          </a:p>
        </p:txBody>
      </p:sp>
      <p:pic>
        <p:nvPicPr>
          <p:cNvPr id="617478" name="Picture 6"/>
          <p:cNvPicPr>
            <a:picLocks noChangeAspect="1" noChangeArrowheads="1"/>
          </p:cNvPicPr>
          <p:nvPr/>
        </p:nvPicPr>
        <p:blipFill>
          <a:blip r:embed="rId3" cstate="print"/>
          <a:srcRect/>
          <a:stretch>
            <a:fillRect/>
          </a:stretch>
        </p:blipFill>
        <p:spPr bwMode="auto">
          <a:xfrm>
            <a:off x="2030413" y="2028825"/>
            <a:ext cx="5081587" cy="27987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453D1F66-B56D-4CFB-BDF7-336E76AFBECB}" type="slidenum">
              <a:rPr lang="en-US" altLang="ko-KR"/>
              <a:pPr/>
              <a:t>48</a:t>
            </a:fld>
            <a:endParaRPr lang="en-US" altLang="ko-KR"/>
          </a:p>
        </p:txBody>
      </p:sp>
      <p:sp>
        <p:nvSpPr>
          <p:cNvPr id="618498"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618499" name="Text Box 3"/>
          <p:cNvSpPr txBox="1">
            <a:spLocks noChangeArrowheads="1"/>
          </p:cNvSpPr>
          <p:nvPr/>
        </p:nvSpPr>
        <p:spPr bwMode="auto">
          <a:xfrm>
            <a:off x="228600" y="304800"/>
            <a:ext cx="5461000"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3-5   Type Conversion</a:t>
            </a:r>
          </a:p>
        </p:txBody>
      </p:sp>
      <p:sp>
        <p:nvSpPr>
          <p:cNvPr id="61850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18501" name="Rectangle 5"/>
          <p:cNvSpPr>
            <a:spLocks noChangeArrowheads="1"/>
          </p:cNvSpPr>
          <p:nvPr/>
        </p:nvSpPr>
        <p:spPr bwMode="auto">
          <a:xfrm>
            <a:off x="304800" y="1460500"/>
            <a:ext cx="8229600" cy="265430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Up to this point, we have assumed that all of our expressions involved data of the same type. But, what happens when we write an expression that involves two different data types, such as multiplying an integer and a floating-point number? To perform these evaluations, one of the types must be converted.</a:t>
            </a:r>
          </a:p>
        </p:txBody>
      </p:sp>
      <p:sp>
        <p:nvSpPr>
          <p:cNvPr id="618502" name="Rectangle 6"/>
          <p:cNvSpPr>
            <a:spLocks noChangeArrowheads="1"/>
          </p:cNvSpPr>
          <p:nvPr/>
        </p:nvSpPr>
        <p:spPr bwMode="auto">
          <a:xfrm>
            <a:off x="304800" y="5121275"/>
            <a:ext cx="5715000" cy="822325"/>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Implicit Type Conversion</a:t>
            </a:r>
            <a:endParaRPr lang="fr-FR">
              <a:solidFill>
                <a:schemeClr val="hlink"/>
              </a:solidFill>
            </a:endParaRPr>
          </a:p>
          <a:p>
            <a:pPr algn="l">
              <a:buClr>
                <a:schemeClr val="folHlink"/>
              </a:buClr>
              <a:buSzPct val="117000"/>
              <a:buFont typeface="Wingdings" pitchFamily="2" charset="2"/>
              <a:buNone/>
            </a:pPr>
            <a:r>
              <a:rPr lang="fr-FR">
                <a:solidFill>
                  <a:schemeClr val="hlink"/>
                </a:solidFill>
              </a:rPr>
              <a:t>Explicit Type Conversion (Cast)</a:t>
            </a:r>
            <a:endParaRPr lang="en-US" altLang="ko-KR">
              <a:solidFill>
                <a:schemeClr val="hlink"/>
              </a:solidFill>
              <a:ea typeface="굴림" charset="-127"/>
            </a:endParaRPr>
          </a:p>
        </p:txBody>
      </p:sp>
      <p:sp>
        <p:nvSpPr>
          <p:cNvPr id="618503" name="Text Box 7"/>
          <p:cNvSpPr txBox="1">
            <a:spLocks noChangeArrowheads="1"/>
          </p:cNvSpPr>
          <p:nvPr/>
        </p:nvSpPr>
        <p:spPr bwMode="auto">
          <a:xfrm>
            <a:off x="317500" y="4587875"/>
            <a:ext cx="4862513" cy="519113"/>
          </a:xfrm>
          <a:prstGeom prst="rect">
            <a:avLst/>
          </a:prstGeom>
          <a:noFill/>
          <a:ln w="76200" algn="ctr">
            <a:noFill/>
            <a:miter lim="800000"/>
            <a:headEnd/>
            <a:tailEnd/>
          </a:ln>
          <a:effectLst/>
        </p:spPr>
        <p:txBody>
          <a:bodyPr wrap="none">
            <a:spAutoFit/>
          </a:bodyPr>
          <a:lstStyle/>
          <a:p>
            <a:pPr algn="ctr"/>
            <a:r>
              <a:rPr lang="en-US" altLang="ko-KR" sz="2800" i="1" u="sng">
                <a:solidFill>
                  <a:schemeClr val="folHlink"/>
                </a:solidFill>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03C3E2FF-16EC-4158-AFDE-782003D02CE7}" type="slidenum">
              <a:rPr lang="en-US" altLang="ko-KR"/>
              <a:pPr/>
              <a:t>49</a:t>
            </a:fld>
            <a:endParaRPr lang="en-US" altLang="ko-KR"/>
          </a:p>
        </p:txBody>
      </p:sp>
      <p:sp>
        <p:nvSpPr>
          <p:cNvPr id="61952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19523" name="Rectangle 3"/>
          <p:cNvSpPr>
            <a:spLocks noChangeArrowheads="1"/>
          </p:cNvSpPr>
          <p:nvPr/>
        </p:nvSpPr>
        <p:spPr bwMode="auto">
          <a:xfrm>
            <a:off x="211138" y="5791200"/>
            <a:ext cx="5199062" cy="396875"/>
          </a:xfrm>
          <a:prstGeom prst="rect">
            <a:avLst/>
          </a:prstGeom>
          <a:noFill/>
          <a:ln w="9525">
            <a:noFill/>
            <a:miter lim="800000"/>
            <a:headEnd/>
            <a:tailEnd/>
          </a:ln>
          <a:effectLst/>
        </p:spPr>
        <p:txBody>
          <a:bodyPr>
            <a:spAutoFit/>
          </a:bodyPr>
          <a:lstStyle/>
          <a:p>
            <a:pPr algn="l"/>
            <a:r>
              <a:rPr lang="en-US" altLang="ko-KR" sz="2000">
                <a:solidFill>
                  <a:schemeClr val="folHlink"/>
                </a:solidFill>
                <a:ea typeface="굴림" charset="-127"/>
              </a:rPr>
              <a:t>FIGURE 3-10</a:t>
            </a:r>
            <a:r>
              <a:rPr lang="en-US" altLang="ko-KR" sz="2000">
                <a:ea typeface="굴림" charset="-127"/>
              </a:rPr>
              <a:t>  Conversion Rank</a:t>
            </a:r>
          </a:p>
        </p:txBody>
      </p:sp>
      <p:grpSp>
        <p:nvGrpSpPr>
          <p:cNvPr id="2" name="Group 4"/>
          <p:cNvGrpSpPr>
            <a:grpSpLocks/>
          </p:cNvGrpSpPr>
          <p:nvPr/>
        </p:nvGrpSpPr>
        <p:grpSpPr bwMode="auto">
          <a:xfrm>
            <a:off x="228600" y="252413"/>
            <a:ext cx="8610600" cy="5995987"/>
            <a:chOff x="336" y="159"/>
            <a:chExt cx="5232" cy="3777"/>
          </a:xfrm>
        </p:grpSpPr>
        <p:sp>
          <p:nvSpPr>
            <p:cNvPr id="61952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1952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1952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19530" name="Picture 10"/>
          <p:cNvPicPr>
            <a:picLocks noChangeAspect="1" noChangeArrowheads="1"/>
          </p:cNvPicPr>
          <p:nvPr/>
        </p:nvPicPr>
        <p:blipFill>
          <a:blip r:embed="rId3" cstate="print"/>
          <a:srcRect/>
          <a:stretch>
            <a:fillRect/>
          </a:stretch>
        </p:blipFill>
        <p:spPr bwMode="auto">
          <a:xfrm>
            <a:off x="125413" y="1104900"/>
            <a:ext cx="8866187" cy="3695700"/>
          </a:xfrm>
          <a:prstGeom prst="rect">
            <a:avLst/>
          </a:prstGeom>
          <a:noFill/>
          <a:ln w="76200" algn="ctr">
            <a:noFill/>
            <a:miter lim="800000"/>
            <a:headEnd/>
            <a:tailEnd/>
          </a:ln>
          <a:effectLst/>
        </p:spPr>
      </p:pic>
      <p:cxnSp>
        <p:nvCxnSpPr>
          <p:cNvPr id="12" name="직선 화살표 연결선 11"/>
          <p:cNvCxnSpPr/>
          <p:nvPr/>
        </p:nvCxnSpPr>
        <p:spPr bwMode="auto">
          <a:xfrm flipV="1">
            <a:off x="2971800" y="1295400"/>
            <a:ext cx="2438400" cy="1295400"/>
          </a:xfrm>
          <a:prstGeom prst="straightConnector1">
            <a:avLst/>
          </a:prstGeom>
          <a:solidFill>
            <a:schemeClr val="accent1"/>
          </a:solidFill>
          <a:ln w="76200" cap="flat" cmpd="sng" algn="ctr">
            <a:solidFill>
              <a:schemeClr val="folHlink"/>
            </a:solidFill>
            <a:prstDash val="solid"/>
            <a:round/>
            <a:headEnd type="none" w="med" len="med"/>
            <a:tailEnd type="arrow"/>
          </a:ln>
          <a:effectLst/>
        </p:spPr>
      </p:cxnSp>
      <p:sp>
        <p:nvSpPr>
          <p:cNvPr id="14" name="TextBox 13"/>
          <p:cNvSpPr txBox="1"/>
          <p:nvPr/>
        </p:nvSpPr>
        <p:spPr>
          <a:xfrm>
            <a:off x="1905000" y="1367135"/>
            <a:ext cx="2667000" cy="461665"/>
          </a:xfrm>
          <a:prstGeom prst="rect">
            <a:avLst/>
          </a:prstGeom>
          <a:noFill/>
        </p:spPr>
        <p:txBody>
          <a:bodyPr wrap="square" rtlCol="0">
            <a:spAutoFit/>
          </a:bodyPr>
          <a:lstStyle/>
          <a:p>
            <a:r>
              <a:rPr lang="en-US" altLang="ko-KR" dirty="0" smtClean="0"/>
              <a:t>Promotion</a:t>
            </a:r>
            <a:endParaRPr lang="ko-KR" altLang="en-US" dirty="0"/>
          </a:p>
        </p:txBody>
      </p:sp>
      <p:cxnSp>
        <p:nvCxnSpPr>
          <p:cNvPr id="15" name="직선 화살표 연결선 14"/>
          <p:cNvCxnSpPr/>
          <p:nvPr/>
        </p:nvCxnSpPr>
        <p:spPr bwMode="auto">
          <a:xfrm rot="10800000" flipV="1">
            <a:off x="5105400" y="4038600"/>
            <a:ext cx="2362200" cy="1143000"/>
          </a:xfrm>
          <a:prstGeom prst="straightConnector1">
            <a:avLst/>
          </a:prstGeom>
          <a:solidFill>
            <a:schemeClr val="accent1"/>
          </a:solidFill>
          <a:ln w="76200" cap="flat" cmpd="sng" algn="ctr">
            <a:solidFill>
              <a:schemeClr val="folHlink"/>
            </a:solidFill>
            <a:prstDash val="solid"/>
            <a:round/>
            <a:headEnd type="none" w="med" len="med"/>
            <a:tailEnd type="arrow"/>
          </a:ln>
          <a:effectLst/>
        </p:spPr>
      </p:cxnSp>
      <p:sp>
        <p:nvSpPr>
          <p:cNvPr id="16" name="TextBox 15"/>
          <p:cNvSpPr txBox="1"/>
          <p:nvPr/>
        </p:nvSpPr>
        <p:spPr>
          <a:xfrm>
            <a:off x="5181600" y="4567535"/>
            <a:ext cx="2667000" cy="461665"/>
          </a:xfrm>
          <a:prstGeom prst="rect">
            <a:avLst/>
          </a:prstGeom>
          <a:noFill/>
        </p:spPr>
        <p:txBody>
          <a:bodyPr wrap="square" rtlCol="0">
            <a:spAutoFit/>
          </a:bodyPr>
          <a:lstStyle/>
          <a:p>
            <a:r>
              <a:rPr lang="en-US" altLang="ko-KR" dirty="0" smtClean="0"/>
              <a:t>Demotion</a:t>
            </a:r>
            <a:endParaRPr lang="ko-KR"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Primary Expressions</a:t>
            </a:r>
            <a:endParaRPr lang="ko-KR" altLang="en-US" dirty="0"/>
          </a:p>
        </p:txBody>
      </p:sp>
      <p:sp>
        <p:nvSpPr>
          <p:cNvPr id="5" name="내용 개체 틀 4"/>
          <p:cNvSpPr>
            <a:spLocks noGrp="1"/>
          </p:cNvSpPr>
          <p:nvPr>
            <p:ph idx="1"/>
          </p:nvPr>
        </p:nvSpPr>
        <p:spPr/>
        <p:txBody>
          <a:bodyPr/>
          <a:lstStyle/>
          <a:p>
            <a:r>
              <a:rPr lang="en-US" altLang="ko-KR" dirty="0" smtClean="0"/>
              <a:t>Names</a:t>
            </a:r>
          </a:p>
          <a:p>
            <a:pPr lvl="1"/>
            <a:r>
              <a:rPr lang="en-US" altLang="ko-KR" dirty="0" smtClean="0"/>
              <a:t>a, b12, price, INT_MAX, SIZE</a:t>
            </a:r>
          </a:p>
          <a:p>
            <a:r>
              <a:rPr lang="en-US" altLang="ko-KR" dirty="0" smtClean="0"/>
              <a:t>Literal constants</a:t>
            </a:r>
          </a:p>
          <a:p>
            <a:pPr lvl="1"/>
            <a:r>
              <a:rPr lang="en-US" altLang="ko-KR" dirty="0" smtClean="0"/>
              <a:t>5, 123.98, ‘A’, “Welcome”</a:t>
            </a:r>
          </a:p>
          <a:p>
            <a:r>
              <a:rPr lang="en-US" altLang="ko-KR" dirty="0" smtClean="0"/>
              <a:t>Parenthetical expressions</a:t>
            </a:r>
          </a:p>
          <a:p>
            <a:pPr lvl="1"/>
            <a:r>
              <a:rPr lang="en-US" altLang="ko-KR" dirty="0" smtClean="0"/>
              <a:t>(2 * 3 + 4), (a = 23 + b * 6)</a:t>
            </a:r>
            <a:endParaRPr lang="ko-KR" altLang="en-US" dirty="0"/>
          </a:p>
        </p:txBody>
      </p:sp>
      <p:sp>
        <p:nvSpPr>
          <p:cNvPr id="2" name="바닥글 개체 틀 1"/>
          <p:cNvSpPr>
            <a:spLocks noGrp="1"/>
          </p:cNvSpPr>
          <p:nvPr>
            <p:ph type="ftr" sz="quarter" idx="10"/>
          </p:nvPr>
        </p:nvSpPr>
        <p:spPr/>
        <p:txBody>
          <a:bodyPr/>
          <a:lstStyle/>
          <a:p>
            <a:r>
              <a:rPr lang="en-US" altLang="ko-KR" dirty="0" smtClean="0"/>
              <a:t>Computer Science: A Structured Programming Approach Using C</a:t>
            </a:r>
            <a:endParaRPr lang="en-US" altLang="ko-KR" dirty="0"/>
          </a:p>
        </p:txBody>
      </p:sp>
      <p:sp>
        <p:nvSpPr>
          <p:cNvPr id="3" name="슬라이드 번호 개체 틀 2"/>
          <p:cNvSpPr>
            <a:spLocks noGrp="1"/>
          </p:cNvSpPr>
          <p:nvPr>
            <p:ph type="sldNum" sz="quarter" idx="11"/>
          </p:nvPr>
        </p:nvSpPr>
        <p:spPr/>
        <p:txBody>
          <a:bodyPr/>
          <a:lstStyle/>
          <a:p>
            <a:fld id="{404058AC-15ED-43DE-B175-428C4E6FE024}" type="slidenum">
              <a:rPr lang="en-US" altLang="ko-KR" smtClean="0"/>
              <a:pPr/>
              <a:t>5</a:t>
            </a:fld>
            <a:endParaRPr lang="en-US" altLang="ko-K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064FFCFA-5ABC-4740-BC67-CA1E6DF72E23}" type="slidenum">
              <a:rPr lang="en-US" altLang="ko-KR"/>
              <a:pPr/>
              <a:t>50</a:t>
            </a:fld>
            <a:endParaRPr lang="en-US" altLang="ko-KR"/>
          </a:p>
        </p:txBody>
      </p:sp>
      <p:sp>
        <p:nvSpPr>
          <p:cNvPr id="620546"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3-7</a:t>
            </a:r>
          </a:p>
        </p:txBody>
      </p:sp>
      <p:sp>
        <p:nvSpPr>
          <p:cNvPr id="620547" name="Text Box 3"/>
          <p:cNvSpPr txBox="1">
            <a:spLocks noChangeArrowheads="1"/>
          </p:cNvSpPr>
          <p:nvPr/>
        </p:nvSpPr>
        <p:spPr bwMode="auto">
          <a:xfrm>
            <a:off x="2144713" y="212725"/>
            <a:ext cx="296068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Implicit Type Conversion</a:t>
            </a:r>
          </a:p>
        </p:txBody>
      </p:sp>
      <p:pic>
        <p:nvPicPr>
          <p:cNvPr id="620549" name="Picture 5"/>
          <p:cNvPicPr>
            <a:picLocks noChangeAspect="1" noChangeArrowheads="1"/>
          </p:cNvPicPr>
          <p:nvPr/>
        </p:nvPicPr>
        <p:blipFill>
          <a:blip r:embed="rId3" cstate="print"/>
          <a:srcRect/>
          <a:stretch>
            <a:fillRect/>
          </a:stretch>
        </p:blipFill>
        <p:spPr bwMode="auto">
          <a:xfrm>
            <a:off x="246063" y="625475"/>
            <a:ext cx="8335962" cy="1736725"/>
          </a:xfrm>
          <a:prstGeom prst="rect">
            <a:avLst/>
          </a:prstGeom>
          <a:noFill/>
          <a:ln w="76200" algn="ctr">
            <a:noFill/>
            <a:miter lim="800000"/>
            <a:headEnd/>
            <a:tailEnd/>
          </a:ln>
          <a:effectLst/>
        </p:spPr>
      </p:pic>
      <p:pic>
        <p:nvPicPr>
          <p:cNvPr id="620550" name="Picture 6"/>
          <p:cNvPicPr>
            <a:picLocks noChangeAspect="1" noChangeArrowheads="1"/>
          </p:cNvPicPr>
          <p:nvPr/>
        </p:nvPicPr>
        <p:blipFill>
          <a:blip r:embed="rId4" cstate="print"/>
          <a:srcRect/>
          <a:stretch>
            <a:fillRect/>
          </a:stretch>
        </p:blipFill>
        <p:spPr bwMode="auto">
          <a:xfrm>
            <a:off x="219075" y="2357438"/>
            <a:ext cx="8391525" cy="33575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DCC21734-C180-49EC-9999-1C4C039B86C2}" type="slidenum">
              <a:rPr lang="en-US" altLang="ko-KR"/>
              <a:pPr/>
              <a:t>51</a:t>
            </a:fld>
            <a:endParaRPr lang="en-US" altLang="ko-KR"/>
          </a:p>
        </p:txBody>
      </p:sp>
      <p:sp>
        <p:nvSpPr>
          <p:cNvPr id="648194"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3-7</a:t>
            </a:r>
          </a:p>
        </p:txBody>
      </p:sp>
      <p:sp>
        <p:nvSpPr>
          <p:cNvPr id="648195" name="Text Box 3"/>
          <p:cNvSpPr txBox="1">
            <a:spLocks noChangeArrowheads="1"/>
          </p:cNvSpPr>
          <p:nvPr/>
        </p:nvSpPr>
        <p:spPr bwMode="auto">
          <a:xfrm>
            <a:off x="2144713" y="212725"/>
            <a:ext cx="296068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Implicit Type Conversion</a:t>
            </a:r>
          </a:p>
        </p:txBody>
      </p:sp>
      <p:pic>
        <p:nvPicPr>
          <p:cNvPr id="648198" name="Picture 6"/>
          <p:cNvPicPr>
            <a:picLocks noChangeAspect="1" noChangeArrowheads="1"/>
          </p:cNvPicPr>
          <p:nvPr/>
        </p:nvPicPr>
        <p:blipFill>
          <a:blip r:embed="rId3" cstate="print"/>
          <a:srcRect/>
          <a:stretch>
            <a:fillRect/>
          </a:stretch>
        </p:blipFill>
        <p:spPr bwMode="auto">
          <a:xfrm>
            <a:off x="228600" y="704850"/>
            <a:ext cx="8455025" cy="51625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FB3C719D-99E5-4B9D-8FC2-15BB8964441A}" type="slidenum">
              <a:rPr lang="en-US" altLang="ko-KR"/>
              <a:pPr/>
              <a:t>52</a:t>
            </a:fld>
            <a:endParaRPr lang="en-US" altLang="ko-KR"/>
          </a:p>
        </p:txBody>
      </p:sp>
      <p:sp>
        <p:nvSpPr>
          <p:cNvPr id="649218"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3-7</a:t>
            </a:r>
          </a:p>
        </p:txBody>
      </p:sp>
      <p:sp>
        <p:nvSpPr>
          <p:cNvPr id="649219" name="Text Box 3"/>
          <p:cNvSpPr txBox="1">
            <a:spLocks noChangeArrowheads="1"/>
          </p:cNvSpPr>
          <p:nvPr/>
        </p:nvSpPr>
        <p:spPr bwMode="auto">
          <a:xfrm>
            <a:off x="2144713" y="212725"/>
            <a:ext cx="296068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Implicit Type Conversion</a:t>
            </a:r>
          </a:p>
        </p:txBody>
      </p:sp>
      <p:pic>
        <p:nvPicPr>
          <p:cNvPr id="649222" name="Picture 6"/>
          <p:cNvPicPr>
            <a:picLocks noChangeAspect="1" noChangeArrowheads="1"/>
          </p:cNvPicPr>
          <p:nvPr/>
        </p:nvPicPr>
        <p:blipFill>
          <a:blip r:embed="rId3" cstate="print"/>
          <a:srcRect/>
          <a:stretch>
            <a:fillRect/>
          </a:stretch>
        </p:blipFill>
        <p:spPr bwMode="auto">
          <a:xfrm>
            <a:off x="76200" y="609600"/>
            <a:ext cx="8437563" cy="29051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Explicit Type Conversion: Cast</a:t>
            </a:r>
            <a:endParaRPr lang="ko-KR" altLang="en-US" dirty="0"/>
          </a:p>
        </p:txBody>
      </p:sp>
      <p:sp>
        <p:nvSpPr>
          <p:cNvPr id="3" name="내용 개체 틀 2"/>
          <p:cNvSpPr>
            <a:spLocks noGrp="1"/>
          </p:cNvSpPr>
          <p:nvPr>
            <p:ph idx="1"/>
          </p:nvPr>
        </p:nvSpPr>
        <p:spPr/>
        <p:txBody>
          <a:bodyPr/>
          <a:lstStyle/>
          <a:p>
            <a:r>
              <a:rPr lang="en-US" altLang="ko-KR" dirty="0" smtClean="0"/>
              <a:t>Cast Operator: (type-to-cast) operand</a:t>
            </a:r>
          </a:p>
          <a:p>
            <a:endParaRPr lang="en-US" altLang="ko-KR" dirty="0" smtClean="0"/>
          </a:p>
          <a:p>
            <a:r>
              <a:rPr lang="en-US" altLang="ko-KR" dirty="0" smtClean="0"/>
              <a:t>Example</a:t>
            </a:r>
            <a:br>
              <a:rPr lang="en-US" altLang="ko-KR" dirty="0" smtClean="0"/>
            </a:br>
            <a:r>
              <a:rPr lang="en-US" altLang="ko-KR" dirty="0" err="1" smtClean="0"/>
              <a:t>int</a:t>
            </a:r>
            <a:r>
              <a:rPr lang="en-US" altLang="ko-KR" dirty="0" smtClean="0"/>
              <a:t> a=3; </a:t>
            </a:r>
            <a:br>
              <a:rPr lang="en-US" altLang="ko-KR" dirty="0" smtClean="0"/>
            </a:br>
            <a:r>
              <a:rPr lang="en-US" altLang="ko-KR" dirty="0" smtClean="0"/>
              <a:t>float b=4.0;</a:t>
            </a:r>
            <a:br>
              <a:rPr lang="en-US" altLang="ko-KR" dirty="0" smtClean="0"/>
            </a:br>
            <a:r>
              <a:rPr lang="en-US" altLang="ko-KR" dirty="0" smtClean="0"/>
              <a:t/>
            </a:r>
            <a:br>
              <a:rPr lang="en-US" altLang="ko-KR" dirty="0" smtClean="0"/>
            </a:br>
            <a:r>
              <a:rPr lang="en-US" altLang="ko-KR" dirty="0" smtClean="0"/>
              <a:t>b = (float)a;</a:t>
            </a:r>
            <a:br>
              <a:rPr lang="en-US" altLang="ko-KR" dirty="0" smtClean="0"/>
            </a:br>
            <a:r>
              <a:rPr lang="en-US" altLang="ko-KR" dirty="0" smtClean="0"/>
              <a:t/>
            </a:r>
            <a:br>
              <a:rPr lang="en-US" altLang="ko-KR" dirty="0" smtClean="0"/>
            </a:br>
            <a:endParaRPr lang="ko-KR" altLang="en-US" dirty="0"/>
          </a:p>
        </p:txBody>
      </p:sp>
      <p:sp>
        <p:nvSpPr>
          <p:cNvPr id="4" name="바닥글 개체 틀 3"/>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5" name="슬라이드 번호 개체 틀 4"/>
          <p:cNvSpPr>
            <a:spLocks noGrp="1"/>
          </p:cNvSpPr>
          <p:nvPr>
            <p:ph type="sldNum" sz="quarter" idx="11"/>
          </p:nvPr>
        </p:nvSpPr>
        <p:spPr/>
        <p:txBody>
          <a:bodyPr/>
          <a:lstStyle/>
          <a:p>
            <a:fld id="{766BCD7A-56EC-409C-91BA-B4A0A62163C1}" type="slidenum">
              <a:rPr lang="en-US" altLang="ko-KR" smtClean="0"/>
              <a:pPr/>
              <a:t>53</a:t>
            </a:fld>
            <a:endParaRPr lang="en-US" altLang="ko-K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1C788833-1015-44CA-9EFD-11E1B8442718}" type="slidenum">
              <a:rPr lang="en-US" altLang="ko-KR"/>
              <a:pPr/>
              <a:t>54</a:t>
            </a:fld>
            <a:endParaRPr lang="en-US" altLang="ko-KR"/>
          </a:p>
        </p:txBody>
      </p:sp>
      <p:sp>
        <p:nvSpPr>
          <p:cNvPr id="621570"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3-8</a:t>
            </a:r>
          </a:p>
        </p:txBody>
      </p:sp>
      <p:sp>
        <p:nvSpPr>
          <p:cNvPr id="621571" name="Text Box 3"/>
          <p:cNvSpPr txBox="1">
            <a:spLocks noChangeArrowheads="1"/>
          </p:cNvSpPr>
          <p:nvPr/>
        </p:nvSpPr>
        <p:spPr bwMode="auto">
          <a:xfrm>
            <a:off x="2278063" y="212725"/>
            <a:ext cx="16843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Explicit Casts</a:t>
            </a:r>
          </a:p>
        </p:txBody>
      </p:sp>
      <p:pic>
        <p:nvPicPr>
          <p:cNvPr id="621577" name="Picture 9"/>
          <p:cNvPicPr>
            <a:picLocks noChangeAspect="1" noChangeArrowheads="1"/>
          </p:cNvPicPr>
          <p:nvPr/>
        </p:nvPicPr>
        <p:blipFill>
          <a:blip r:embed="rId3" cstate="print"/>
          <a:srcRect/>
          <a:stretch>
            <a:fillRect/>
          </a:stretch>
        </p:blipFill>
        <p:spPr bwMode="auto">
          <a:xfrm>
            <a:off x="238125" y="609600"/>
            <a:ext cx="8372475" cy="55403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A5324BF-A876-4AB8-8520-E10E913FB631}" type="slidenum">
              <a:rPr lang="en-US" altLang="ko-KR"/>
              <a:pPr/>
              <a:t>55</a:t>
            </a:fld>
            <a:endParaRPr lang="en-US" altLang="ko-KR"/>
          </a:p>
        </p:txBody>
      </p:sp>
      <p:sp>
        <p:nvSpPr>
          <p:cNvPr id="650242"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3-8</a:t>
            </a:r>
          </a:p>
        </p:txBody>
      </p:sp>
      <p:sp>
        <p:nvSpPr>
          <p:cNvPr id="650243" name="Text Box 3"/>
          <p:cNvSpPr txBox="1">
            <a:spLocks noChangeArrowheads="1"/>
          </p:cNvSpPr>
          <p:nvPr/>
        </p:nvSpPr>
        <p:spPr bwMode="auto">
          <a:xfrm>
            <a:off x="2278063" y="212725"/>
            <a:ext cx="16843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Explicit Casts</a:t>
            </a:r>
          </a:p>
        </p:txBody>
      </p:sp>
      <p:pic>
        <p:nvPicPr>
          <p:cNvPr id="650250" name="Picture 10"/>
          <p:cNvPicPr>
            <a:picLocks noChangeAspect="1" noChangeArrowheads="1"/>
          </p:cNvPicPr>
          <p:nvPr/>
        </p:nvPicPr>
        <p:blipFill>
          <a:blip r:embed="rId3" cstate="print"/>
          <a:srcRect/>
          <a:stretch>
            <a:fillRect/>
          </a:stretch>
        </p:blipFill>
        <p:spPr bwMode="auto">
          <a:xfrm>
            <a:off x="265113" y="685800"/>
            <a:ext cx="8345487" cy="51943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7CC1A2B3-D125-46A3-B05B-67467826064F}" type="slidenum">
              <a:rPr lang="en-US" altLang="ko-KR"/>
              <a:pPr/>
              <a:t>56</a:t>
            </a:fld>
            <a:endParaRPr lang="en-US" altLang="ko-KR"/>
          </a:p>
        </p:txBody>
      </p:sp>
      <p:sp>
        <p:nvSpPr>
          <p:cNvPr id="667650"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3-8</a:t>
            </a:r>
          </a:p>
        </p:txBody>
      </p:sp>
      <p:sp>
        <p:nvSpPr>
          <p:cNvPr id="667651" name="Text Box 3"/>
          <p:cNvSpPr txBox="1">
            <a:spLocks noChangeArrowheads="1"/>
          </p:cNvSpPr>
          <p:nvPr/>
        </p:nvSpPr>
        <p:spPr bwMode="auto">
          <a:xfrm>
            <a:off x="2278063" y="212725"/>
            <a:ext cx="16843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Explicit Casts</a:t>
            </a:r>
          </a:p>
        </p:txBody>
      </p:sp>
      <p:pic>
        <p:nvPicPr>
          <p:cNvPr id="667653" name="Picture 5"/>
          <p:cNvPicPr>
            <a:picLocks noChangeAspect="1" noChangeArrowheads="1"/>
          </p:cNvPicPr>
          <p:nvPr/>
        </p:nvPicPr>
        <p:blipFill>
          <a:blip r:embed="rId3" cstate="print"/>
          <a:srcRect/>
          <a:stretch>
            <a:fillRect/>
          </a:stretch>
        </p:blipFill>
        <p:spPr bwMode="auto">
          <a:xfrm>
            <a:off x="304800" y="762000"/>
            <a:ext cx="8345488" cy="40243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8FCB3937-02D3-4489-BC5B-6C2A3AD0E629}" type="slidenum">
              <a:rPr lang="en-US" altLang="ko-KR"/>
              <a:pPr/>
              <a:t>57</a:t>
            </a:fld>
            <a:endParaRPr lang="en-US" altLang="ko-KR"/>
          </a:p>
        </p:txBody>
      </p:sp>
      <p:sp>
        <p:nvSpPr>
          <p:cNvPr id="622594"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622595" name="Text Box 3"/>
          <p:cNvSpPr txBox="1">
            <a:spLocks noChangeArrowheads="1"/>
          </p:cNvSpPr>
          <p:nvPr/>
        </p:nvSpPr>
        <p:spPr bwMode="auto">
          <a:xfrm>
            <a:off x="228600" y="304800"/>
            <a:ext cx="4083050"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3-6   Statements</a:t>
            </a:r>
          </a:p>
        </p:txBody>
      </p:sp>
      <p:sp>
        <p:nvSpPr>
          <p:cNvPr id="62259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22597" name="Rectangle 5"/>
          <p:cNvSpPr>
            <a:spLocks noChangeArrowheads="1"/>
          </p:cNvSpPr>
          <p:nvPr/>
        </p:nvSpPr>
        <p:spPr bwMode="auto">
          <a:xfrm>
            <a:off x="304800" y="1447800"/>
            <a:ext cx="8229600" cy="3081338"/>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A statement causes an action to be performed by the program. It translates directly into one or more executable computer instructions.</a:t>
            </a:r>
          </a:p>
          <a:p>
            <a:pPr algn="l" eaLnBrk="1" hangingPunct="1"/>
            <a:r>
              <a:rPr lang="en-US" altLang="ko-KR" sz="2800" i="1" dirty="0">
                <a:effectLst>
                  <a:outerShdw blurRad="38100" dist="38100" dir="2700000" algn="tl">
                    <a:srgbClr val="C0C0C0"/>
                  </a:outerShdw>
                </a:effectLst>
                <a:ea typeface="굴림" charset="-127"/>
              </a:rPr>
              <a:t>    You may have noticed that we have used a semicolon at the end of the statements in our programs. Most statements need a semicolon at the end; some do not.</a:t>
            </a:r>
          </a:p>
        </p:txBody>
      </p:sp>
      <p:sp>
        <p:nvSpPr>
          <p:cNvPr id="622598" name="Rectangle 6"/>
          <p:cNvSpPr>
            <a:spLocks noChangeArrowheads="1"/>
          </p:cNvSpPr>
          <p:nvPr/>
        </p:nvSpPr>
        <p:spPr bwMode="auto">
          <a:xfrm>
            <a:off x="304800" y="5121275"/>
            <a:ext cx="5715000" cy="1187450"/>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Statement Type</a:t>
            </a:r>
            <a:endParaRPr lang="fr-FR">
              <a:solidFill>
                <a:schemeClr val="hlink"/>
              </a:solidFill>
            </a:endParaRPr>
          </a:p>
          <a:p>
            <a:pPr algn="l">
              <a:buClr>
                <a:schemeClr val="folHlink"/>
              </a:buClr>
              <a:buSzPct val="117000"/>
              <a:buFont typeface="Wingdings" pitchFamily="2" charset="2"/>
              <a:buNone/>
            </a:pPr>
            <a:r>
              <a:rPr lang="en-US" altLang="ko-KR">
                <a:solidFill>
                  <a:schemeClr val="hlink"/>
                </a:solidFill>
                <a:ea typeface="굴림" charset="-127"/>
              </a:rPr>
              <a:t>The Role of the Semicolon</a:t>
            </a:r>
          </a:p>
          <a:p>
            <a:pPr algn="l">
              <a:buClr>
                <a:schemeClr val="folHlink"/>
              </a:buClr>
              <a:buSzPct val="117000"/>
              <a:buFont typeface="Wingdings" pitchFamily="2" charset="2"/>
              <a:buNone/>
            </a:pPr>
            <a:r>
              <a:rPr lang="en-US" altLang="ko-KR">
                <a:solidFill>
                  <a:schemeClr val="hlink"/>
                </a:solidFill>
                <a:ea typeface="굴림" charset="-127"/>
              </a:rPr>
              <a:t>Statements and Defined Constants</a:t>
            </a:r>
          </a:p>
        </p:txBody>
      </p:sp>
      <p:sp>
        <p:nvSpPr>
          <p:cNvPr id="622599" name="Text Box 7"/>
          <p:cNvSpPr txBox="1">
            <a:spLocks noChangeArrowheads="1"/>
          </p:cNvSpPr>
          <p:nvPr/>
        </p:nvSpPr>
        <p:spPr bwMode="auto">
          <a:xfrm>
            <a:off x="317500" y="4587875"/>
            <a:ext cx="4862513" cy="519113"/>
          </a:xfrm>
          <a:prstGeom prst="rect">
            <a:avLst/>
          </a:prstGeom>
          <a:noFill/>
          <a:ln w="76200" algn="ctr">
            <a:noFill/>
            <a:miter lim="800000"/>
            <a:headEnd/>
            <a:tailEnd/>
          </a:ln>
          <a:effectLst/>
        </p:spPr>
        <p:txBody>
          <a:bodyPr wrap="none">
            <a:spAutoFit/>
          </a:bodyPr>
          <a:lstStyle/>
          <a:p>
            <a:pPr algn="ctr"/>
            <a:r>
              <a:rPr lang="en-US" altLang="ko-KR" sz="2800" i="1" u="sng">
                <a:solidFill>
                  <a:schemeClr val="folHlink"/>
                </a:solidFill>
                <a:effectLst>
                  <a:outerShdw blurRad="38100" dist="38100" dir="2700000" algn="tl">
                    <a:srgbClr val="C0C0C0"/>
                  </a:outerShdw>
                </a:effectLst>
                <a:ea typeface="굴림" charset="-127"/>
              </a:rPr>
              <a:t>Topics discussed in this section:</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2F984190-2A13-4FD4-A934-5D0B64A94EE1}" type="slidenum">
              <a:rPr lang="en-US" altLang="ko-KR"/>
              <a:pPr/>
              <a:t>58</a:t>
            </a:fld>
            <a:endParaRPr lang="en-US" altLang="ko-KR"/>
          </a:p>
        </p:txBody>
      </p:sp>
      <p:sp>
        <p:nvSpPr>
          <p:cNvPr id="62361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23619" name="Rectangle 3"/>
          <p:cNvSpPr>
            <a:spLocks noChangeArrowheads="1"/>
          </p:cNvSpPr>
          <p:nvPr/>
        </p:nvSpPr>
        <p:spPr bwMode="auto">
          <a:xfrm>
            <a:off x="211138" y="5791200"/>
            <a:ext cx="5199062" cy="396875"/>
          </a:xfrm>
          <a:prstGeom prst="rect">
            <a:avLst/>
          </a:prstGeom>
          <a:noFill/>
          <a:ln w="9525">
            <a:noFill/>
            <a:miter lim="800000"/>
            <a:headEnd/>
            <a:tailEnd/>
          </a:ln>
          <a:effectLst/>
        </p:spPr>
        <p:txBody>
          <a:bodyPr>
            <a:spAutoFit/>
          </a:bodyPr>
          <a:lstStyle/>
          <a:p>
            <a:pPr algn="l"/>
            <a:r>
              <a:rPr lang="en-US" altLang="ko-KR" sz="2000">
                <a:solidFill>
                  <a:schemeClr val="folHlink"/>
                </a:solidFill>
                <a:ea typeface="굴림" charset="-127"/>
              </a:rPr>
              <a:t>FIGURE 3-11</a:t>
            </a:r>
            <a:r>
              <a:rPr lang="en-US" altLang="ko-KR" sz="2000">
                <a:ea typeface="굴림" charset="-127"/>
              </a:rPr>
              <a:t>  Types of Statements</a:t>
            </a:r>
          </a:p>
        </p:txBody>
      </p:sp>
      <p:grpSp>
        <p:nvGrpSpPr>
          <p:cNvPr id="2" name="Group 4"/>
          <p:cNvGrpSpPr>
            <a:grpSpLocks/>
          </p:cNvGrpSpPr>
          <p:nvPr/>
        </p:nvGrpSpPr>
        <p:grpSpPr bwMode="auto">
          <a:xfrm>
            <a:off x="228600" y="252413"/>
            <a:ext cx="8610600" cy="5995987"/>
            <a:chOff x="336" y="159"/>
            <a:chExt cx="5232" cy="3777"/>
          </a:xfrm>
        </p:grpSpPr>
        <p:sp>
          <p:nvSpPr>
            <p:cNvPr id="62362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2362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2362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23628" name="Picture 12"/>
          <p:cNvPicPr>
            <a:picLocks noChangeAspect="1" noChangeArrowheads="1"/>
          </p:cNvPicPr>
          <p:nvPr/>
        </p:nvPicPr>
        <p:blipFill>
          <a:blip r:embed="rId3" cstate="print"/>
          <a:srcRect/>
          <a:stretch>
            <a:fillRect/>
          </a:stretch>
        </p:blipFill>
        <p:spPr bwMode="auto">
          <a:xfrm>
            <a:off x="2057400" y="758825"/>
            <a:ext cx="4022725" cy="47275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smtClean="0"/>
              <a:t>Null Statement</a:t>
            </a:r>
            <a:endParaRPr lang="ko-KR" altLang="en-US" dirty="0"/>
          </a:p>
        </p:txBody>
      </p:sp>
      <p:sp>
        <p:nvSpPr>
          <p:cNvPr id="7" name="내용 개체 틀 6"/>
          <p:cNvSpPr>
            <a:spLocks noGrp="1"/>
          </p:cNvSpPr>
          <p:nvPr>
            <p:ph idx="1"/>
          </p:nvPr>
        </p:nvSpPr>
        <p:spPr/>
        <p:txBody>
          <a:bodyPr/>
          <a:lstStyle/>
          <a:p>
            <a:r>
              <a:rPr lang="en-US" altLang="ko-KR" dirty="0" smtClean="0"/>
              <a:t>Just a semicolon</a:t>
            </a:r>
          </a:p>
          <a:p>
            <a:r>
              <a:rPr lang="en-US" altLang="ko-KR" dirty="0" smtClean="0"/>
              <a:t>Example</a:t>
            </a:r>
            <a:br>
              <a:rPr lang="en-US" altLang="ko-KR" dirty="0" smtClean="0"/>
            </a:br>
            <a:r>
              <a:rPr lang="en-US" altLang="ko-KR" dirty="0" smtClean="0"/>
              <a:t>;			// null statement</a:t>
            </a:r>
            <a:br>
              <a:rPr lang="en-US" altLang="ko-KR" dirty="0" smtClean="0"/>
            </a:br>
            <a:endParaRPr lang="en-US" altLang="ko-KR" dirty="0" smtClean="0"/>
          </a:p>
          <a:p>
            <a:r>
              <a:rPr lang="en-US" altLang="ko-KR" dirty="0" smtClean="0"/>
              <a:t>They do nothing, but are still valid syntactical objects. </a:t>
            </a:r>
            <a:endParaRPr lang="ko-KR" altLang="en-US" dirty="0"/>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6C040CFB-6BF3-4F37-B152-9130D63E6E47}" type="slidenum">
              <a:rPr lang="en-US" altLang="ko-KR" smtClean="0"/>
              <a:pPr/>
              <a:t>59</a:t>
            </a:fld>
            <a:endParaRPr lang="en-US" altLang="ko-K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10" name="슬라이드 번호 개체 틀 2"/>
          <p:cNvSpPr>
            <a:spLocks noGrp="1"/>
          </p:cNvSpPr>
          <p:nvPr>
            <p:ph type="sldNum" sz="quarter" idx="11"/>
          </p:nvPr>
        </p:nvSpPr>
        <p:spPr/>
        <p:txBody>
          <a:bodyPr/>
          <a:lstStyle/>
          <a:p>
            <a:fld id="{0281E92D-7EB4-44CB-A345-FC137FDE3A3E}" type="slidenum">
              <a:rPr lang="en-US" altLang="ko-KR"/>
              <a:pPr/>
              <a:t>6</a:t>
            </a:fld>
            <a:endParaRPr lang="en-US" altLang="ko-KR" dirty="0"/>
          </a:p>
        </p:txBody>
      </p:sp>
      <p:sp>
        <p:nvSpPr>
          <p:cNvPr id="644098"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dirty="0"/>
          </a:p>
        </p:txBody>
      </p:sp>
      <p:sp>
        <p:nvSpPr>
          <p:cNvPr id="644099" name="Rectangle 3"/>
          <p:cNvSpPr>
            <a:spLocks noChangeArrowheads="1"/>
          </p:cNvSpPr>
          <p:nvPr/>
        </p:nvSpPr>
        <p:spPr bwMode="auto">
          <a:xfrm>
            <a:off x="152400" y="5791200"/>
            <a:ext cx="3808413" cy="396875"/>
          </a:xfrm>
          <a:prstGeom prst="rect">
            <a:avLst/>
          </a:prstGeom>
          <a:noFill/>
          <a:ln w="9525">
            <a:noFill/>
            <a:miter lim="800000"/>
            <a:headEnd/>
            <a:tailEnd/>
          </a:ln>
          <a:effectLst/>
        </p:spPr>
        <p:txBody>
          <a:bodyPr wrap="none">
            <a:spAutoFit/>
          </a:bodyPr>
          <a:lstStyle/>
          <a:p>
            <a:pPr algn="l"/>
            <a:r>
              <a:rPr lang="en-US" altLang="ko-KR" sz="2000" dirty="0">
                <a:solidFill>
                  <a:schemeClr val="folHlink"/>
                </a:solidFill>
                <a:ea typeface="굴림" charset="-127"/>
              </a:rPr>
              <a:t>FIGURE 3-2</a:t>
            </a:r>
            <a:r>
              <a:rPr lang="en-US" altLang="ko-KR" sz="2000" dirty="0">
                <a:ea typeface="굴림" charset="-127"/>
              </a:rPr>
              <a:t>  Postfix Expressions</a:t>
            </a:r>
          </a:p>
        </p:txBody>
      </p:sp>
      <p:grpSp>
        <p:nvGrpSpPr>
          <p:cNvPr id="644100" name="Group 4"/>
          <p:cNvGrpSpPr>
            <a:grpSpLocks/>
          </p:cNvGrpSpPr>
          <p:nvPr/>
        </p:nvGrpSpPr>
        <p:grpSpPr bwMode="auto">
          <a:xfrm>
            <a:off x="228600" y="252413"/>
            <a:ext cx="8610600" cy="5995987"/>
            <a:chOff x="336" y="159"/>
            <a:chExt cx="5232" cy="3777"/>
          </a:xfrm>
        </p:grpSpPr>
        <p:sp>
          <p:nvSpPr>
            <p:cNvPr id="644101"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dirty="0"/>
            </a:p>
          </p:txBody>
        </p:sp>
        <p:sp>
          <p:nvSpPr>
            <p:cNvPr id="644102"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dirty="0"/>
            </a:p>
          </p:txBody>
        </p:sp>
        <p:sp>
          <p:nvSpPr>
            <p:cNvPr id="644103"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dirty="0"/>
            </a:p>
          </p:txBody>
        </p:sp>
      </p:grpSp>
      <p:pic>
        <p:nvPicPr>
          <p:cNvPr id="644106" name="Picture 10"/>
          <p:cNvPicPr>
            <a:picLocks noChangeAspect="1" noChangeArrowheads="1"/>
          </p:cNvPicPr>
          <p:nvPr/>
        </p:nvPicPr>
        <p:blipFill>
          <a:blip r:embed="rId3" cstate="print"/>
          <a:srcRect/>
          <a:stretch>
            <a:fillRect/>
          </a:stretch>
        </p:blipFill>
        <p:spPr bwMode="auto">
          <a:xfrm>
            <a:off x="1062038" y="2312988"/>
            <a:ext cx="6481762" cy="15636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Expression Statement</a:t>
            </a:r>
            <a:endParaRPr lang="ko-KR" altLang="en-US" dirty="0"/>
          </a:p>
        </p:txBody>
      </p:sp>
      <p:sp>
        <p:nvSpPr>
          <p:cNvPr id="5" name="내용 개체 틀 4"/>
          <p:cNvSpPr>
            <a:spLocks noGrp="1"/>
          </p:cNvSpPr>
          <p:nvPr>
            <p:ph idx="1"/>
          </p:nvPr>
        </p:nvSpPr>
        <p:spPr/>
        <p:txBody>
          <a:bodyPr/>
          <a:lstStyle/>
          <a:p>
            <a:r>
              <a:rPr lang="en-US" altLang="ko-KR" dirty="0" smtClean="0"/>
              <a:t>A statement consisting of an expression</a:t>
            </a:r>
          </a:p>
          <a:p>
            <a:r>
              <a:rPr lang="en-US" altLang="ko-KR" dirty="0" smtClean="0"/>
              <a:t>Example</a:t>
            </a:r>
            <a:br>
              <a:rPr lang="en-US" altLang="ko-KR" dirty="0" smtClean="0"/>
            </a:br>
            <a:r>
              <a:rPr lang="en-US" altLang="ko-KR" dirty="0" smtClean="0"/>
              <a:t>expression;</a:t>
            </a:r>
            <a:br>
              <a:rPr lang="en-US" altLang="ko-KR" dirty="0" smtClean="0"/>
            </a:br>
            <a:r>
              <a:rPr lang="en-US" altLang="ko-KR" dirty="0" smtClean="0"/>
              <a:t/>
            </a:r>
            <a:br>
              <a:rPr lang="en-US" altLang="ko-KR" dirty="0" smtClean="0"/>
            </a:br>
            <a:r>
              <a:rPr lang="en-US" altLang="ko-KR" dirty="0" smtClean="0"/>
              <a:t>a = 2; </a:t>
            </a:r>
            <a:br>
              <a:rPr lang="en-US" altLang="ko-KR" dirty="0" smtClean="0"/>
            </a:br>
            <a:r>
              <a:rPr lang="en-US" altLang="ko-KR" dirty="0" smtClean="0"/>
              <a:t/>
            </a:r>
            <a:br>
              <a:rPr lang="en-US" altLang="ko-KR" dirty="0" smtClean="0"/>
            </a:br>
            <a:r>
              <a:rPr lang="en-US" altLang="ko-KR" dirty="0" smtClean="0"/>
              <a:t>b = c = 3;</a:t>
            </a:r>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6C040CFB-6BF3-4F37-B152-9130D63E6E47}" type="slidenum">
              <a:rPr lang="en-US" altLang="ko-KR" smtClean="0"/>
              <a:pPr/>
              <a:t>60</a:t>
            </a:fld>
            <a:endParaRPr lang="en-US" altLang="ko-K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Return Statement</a:t>
            </a:r>
            <a:endParaRPr lang="ko-KR" altLang="en-US" dirty="0"/>
          </a:p>
        </p:txBody>
      </p:sp>
      <p:sp>
        <p:nvSpPr>
          <p:cNvPr id="5" name="내용 개체 틀 4"/>
          <p:cNvSpPr>
            <a:spLocks noGrp="1"/>
          </p:cNvSpPr>
          <p:nvPr>
            <p:ph idx="1"/>
          </p:nvPr>
        </p:nvSpPr>
        <p:spPr/>
        <p:txBody>
          <a:bodyPr/>
          <a:lstStyle/>
          <a:p>
            <a:r>
              <a:rPr lang="en-US" altLang="ko-KR" dirty="0" smtClean="0"/>
              <a:t>A return statement terminates a function.</a:t>
            </a:r>
            <a:br>
              <a:rPr lang="en-US" altLang="ko-KR" dirty="0" smtClean="0"/>
            </a:br>
            <a:endParaRPr lang="en-US" altLang="ko-KR" dirty="0" smtClean="0"/>
          </a:p>
          <a:p>
            <a:r>
              <a:rPr lang="en-US" altLang="ko-KR" dirty="0" smtClean="0"/>
              <a:t>Example</a:t>
            </a:r>
          </a:p>
          <a:p>
            <a:pPr lvl="1">
              <a:buNone/>
            </a:pPr>
            <a:r>
              <a:rPr lang="en-US" altLang="ko-KR" dirty="0" smtClean="0"/>
              <a:t>return;</a:t>
            </a:r>
          </a:p>
          <a:p>
            <a:pPr lvl="1">
              <a:buNone/>
            </a:pPr>
            <a:r>
              <a:rPr lang="en-US" altLang="ko-KR" dirty="0" smtClean="0"/>
              <a:t>return expression;</a:t>
            </a:r>
            <a:endParaRPr lang="ko-KR" altLang="en-US" dirty="0"/>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6C040CFB-6BF3-4F37-B152-9130D63E6E47}" type="slidenum">
              <a:rPr lang="en-US" altLang="ko-KR" smtClean="0"/>
              <a:pPr/>
              <a:t>61</a:t>
            </a:fld>
            <a:endParaRPr lang="en-US" altLang="ko-K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a:t>Computer Science: A Structured Programming Approach Using C</a:t>
            </a:r>
          </a:p>
        </p:txBody>
      </p:sp>
      <p:sp>
        <p:nvSpPr>
          <p:cNvPr id="10" name="슬라이드 번호 개체 틀 2"/>
          <p:cNvSpPr>
            <a:spLocks noGrp="1"/>
          </p:cNvSpPr>
          <p:nvPr>
            <p:ph type="sldNum" sz="quarter" idx="11"/>
          </p:nvPr>
        </p:nvSpPr>
        <p:spPr/>
        <p:txBody>
          <a:bodyPr/>
          <a:lstStyle/>
          <a:p>
            <a:fld id="{9BEF223D-4298-4F45-8536-58CE6A43C341}" type="slidenum">
              <a:rPr lang="en-US" altLang="ko-KR"/>
              <a:pPr/>
              <a:t>62</a:t>
            </a:fld>
            <a:endParaRPr lang="en-US" altLang="ko-KR"/>
          </a:p>
        </p:txBody>
      </p:sp>
      <p:sp>
        <p:nvSpPr>
          <p:cNvPr id="624642"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a:p>
        </p:txBody>
      </p:sp>
      <p:sp>
        <p:nvSpPr>
          <p:cNvPr id="624643" name="Rectangle 3"/>
          <p:cNvSpPr>
            <a:spLocks noChangeArrowheads="1"/>
          </p:cNvSpPr>
          <p:nvPr/>
        </p:nvSpPr>
        <p:spPr bwMode="auto">
          <a:xfrm>
            <a:off x="211138" y="5791200"/>
            <a:ext cx="5199062" cy="396875"/>
          </a:xfrm>
          <a:prstGeom prst="rect">
            <a:avLst/>
          </a:prstGeom>
          <a:noFill/>
          <a:ln w="9525">
            <a:noFill/>
            <a:miter lim="800000"/>
            <a:headEnd/>
            <a:tailEnd/>
          </a:ln>
          <a:effectLst/>
        </p:spPr>
        <p:txBody>
          <a:bodyPr>
            <a:spAutoFit/>
          </a:bodyPr>
          <a:lstStyle/>
          <a:p>
            <a:pPr algn="l"/>
            <a:r>
              <a:rPr lang="en-US" altLang="ko-KR" sz="2000">
                <a:solidFill>
                  <a:schemeClr val="folHlink"/>
                </a:solidFill>
                <a:ea typeface="굴림" charset="-127"/>
              </a:rPr>
              <a:t>FIGURE 3-12</a:t>
            </a:r>
            <a:r>
              <a:rPr lang="en-US" altLang="ko-KR" sz="2000">
                <a:ea typeface="굴림" charset="-127"/>
              </a:rPr>
              <a:t>  Compound Statement</a:t>
            </a:r>
          </a:p>
        </p:txBody>
      </p:sp>
      <p:grpSp>
        <p:nvGrpSpPr>
          <p:cNvPr id="2" name="Group 4"/>
          <p:cNvGrpSpPr>
            <a:grpSpLocks/>
          </p:cNvGrpSpPr>
          <p:nvPr/>
        </p:nvGrpSpPr>
        <p:grpSpPr bwMode="auto">
          <a:xfrm>
            <a:off x="228600" y="252413"/>
            <a:ext cx="8610600" cy="5995987"/>
            <a:chOff x="336" y="159"/>
            <a:chExt cx="5232" cy="3777"/>
          </a:xfrm>
        </p:grpSpPr>
        <p:sp>
          <p:nvSpPr>
            <p:cNvPr id="624645"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a:p>
          </p:txBody>
        </p:sp>
        <p:sp>
          <p:nvSpPr>
            <p:cNvPr id="624646"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a:p>
          </p:txBody>
        </p:sp>
        <p:sp>
          <p:nvSpPr>
            <p:cNvPr id="624647"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a:p>
          </p:txBody>
        </p:sp>
      </p:grpSp>
      <p:pic>
        <p:nvPicPr>
          <p:cNvPr id="624650" name="Picture 10"/>
          <p:cNvPicPr>
            <a:picLocks noChangeAspect="1" noChangeArrowheads="1"/>
          </p:cNvPicPr>
          <p:nvPr/>
        </p:nvPicPr>
        <p:blipFill>
          <a:blip r:embed="rId3" cstate="print"/>
          <a:srcRect/>
          <a:stretch>
            <a:fillRect/>
          </a:stretch>
        </p:blipFill>
        <p:spPr bwMode="auto">
          <a:xfrm>
            <a:off x="1084263" y="1371600"/>
            <a:ext cx="6078537" cy="364648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9A564C43-07FD-445B-97C9-FF644A8BE473}" type="slidenum">
              <a:rPr lang="en-US" altLang="ko-KR"/>
              <a:pPr/>
              <a:t>63</a:t>
            </a:fld>
            <a:endParaRPr lang="en-US" altLang="ko-KR"/>
          </a:p>
        </p:txBody>
      </p:sp>
      <p:sp>
        <p:nvSpPr>
          <p:cNvPr id="625666" name="Line 2"/>
          <p:cNvSpPr>
            <a:spLocks noChangeShapeType="1"/>
          </p:cNvSpPr>
          <p:nvPr/>
        </p:nvSpPr>
        <p:spPr bwMode="auto">
          <a:xfrm>
            <a:off x="438150" y="3048000"/>
            <a:ext cx="8153400" cy="0"/>
          </a:xfrm>
          <a:prstGeom prst="line">
            <a:avLst/>
          </a:prstGeom>
          <a:noFill/>
          <a:ln w="76200">
            <a:solidFill>
              <a:srgbClr val="009900"/>
            </a:solidFill>
            <a:round/>
            <a:headEnd/>
            <a:tailEnd/>
          </a:ln>
          <a:effectLst/>
        </p:spPr>
        <p:txBody>
          <a:bodyPr/>
          <a:lstStyle/>
          <a:p>
            <a:endParaRPr lang="ko-KR" altLang="en-US"/>
          </a:p>
        </p:txBody>
      </p:sp>
      <p:sp>
        <p:nvSpPr>
          <p:cNvPr id="625667" name="Line 3"/>
          <p:cNvSpPr>
            <a:spLocks noChangeShapeType="1"/>
          </p:cNvSpPr>
          <p:nvPr/>
        </p:nvSpPr>
        <p:spPr bwMode="auto">
          <a:xfrm>
            <a:off x="439738" y="3657600"/>
            <a:ext cx="8153400" cy="0"/>
          </a:xfrm>
          <a:prstGeom prst="line">
            <a:avLst/>
          </a:prstGeom>
          <a:noFill/>
          <a:ln w="76200">
            <a:solidFill>
              <a:srgbClr val="009900"/>
            </a:solidFill>
            <a:round/>
            <a:headEnd/>
            <a:tailEnd/>
          </a:ln>
          <a:effectLst/>
        </p:spPr>
        <p:txBody>
          <a:bodyPr/>
          <a:lstStyle/>
          <a:p>
            <a:endParaRPr lang="ko-KR" altLang="en-US"/>
          </a:p>
        </p:txBody>
      </p:sp>
      <p:sp>
        <p:nvSpPr>
          <p:cNvPr id="625668" name="Rectangle 4"/>
          <p:cNvSpPr>
            <a:spLocks noChangeArrowheads="1"/>
          </p:cNvSpPr>
          <p:nvPr/>
        </p:nvSpPr>
        <p:spPr bwMode="auto">
          <a:xfrm>
            <a:off x="476250" y="31400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The compound statement does not need a semicolon.</a:t>
            </a:r>
          </a:p>
        </p:txBody>
      </p:sp>
      <p:sp>
        <p:nvSpPr>
          <p:cNvPr id="625669" name="Text Box 5"/>
          <p:cNvSpPr txBox="1">
            <a:spLocks noChangeArrowheads="1"/>
          </p:cNvSpPr>
          <p:nvPr/>
        </p:nvSpPr>
        <p:spPr bwMode="auto">
          <a:xfrm>
            <a:off x="457200" y="25146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The Role of the Semicolon</a:t>
            </a:r>
            <a:endParaRPr lang="ko-KR" altLang="en-US" dirty="0"/>
          </a:p>
        </p:txBody>
      </p:sp>
      <p:sp>
        <p:nvSpPr>
          <p:cNvPr id="5" name="내용 개체 틀 4"/>
          <p:cNvSpPr>
            <a:spLocks noGrp="1"/>
          </p:cNvSpPr>
          <p:nvPr>
            <p:ph idx="1"/>
          </p:nvPr>
        </p:nvSpPr>
        <p:spPr/>
        <p:txBody>
          <a:bodyPr/>
          <a:lstStyle/>
          <a:p>
            <a:r>
              <a:rPr lang="en-US" altLang="ko-KR" dirty="0" smtClean="0"/>
              <a:t>Every declaration in C is terminated by a semicolon</a:t>
            </a:r>
          </a:p>
          <a:p>
            <a:r>
              <a:rPr lang="en-US" altLang="ko-KR" dirty="0" smtClean="0"/>
              <a:t>Most statements in C are terminated by a semicolon</a:t>
            </a:r>
            <a:endParaRPr lang="ko-KR" altLang="en-US" dirty="0"/>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404058AC-15ED-43DE-B175-428C4E6FE024}" type="slidenum">
              <a:rPr lang="en-US" altLang="ko-KR" smtClean="0"/>
              <a:pPr/>
              <a:t>64</a:t>
            </a:fld>
            <a:endParaRPr lang="en-US" altLang="ko-K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fontScale="90000"/>
          </a:bodyPr>
          <a:lstStyle/>
          <a:p>
            <a:r>
              <a:rPr lang="en-US" altLang="ko-KR" dirty="0" smtClean="0"/>
              <a:t>Statements and Defined Constants</a:t>
            </a:r>
            <a:endParaRPr lang="ko-KR" altLang="en-US" dirty="0"/>
          </a:p>
        </p:txBody>
      </p:sp>
      <p:sp>
        <p:nvSpPr>
          <p:cNvPr id="5" name="내용 개체 틀 4"/>
          <p:cNvSpPr>
            <a:spLocks noGrp="1"/>
          </p:cNvSpPr>
          <p:nvPr>
            <p:ph idx="1"/>
          </p:nvPr>
        </p:nvSpPr>
        <p:spPr/>
        <p:txBody>
          <a:bodyPr/>
          <a:lstStyle/>
          <a:p>
            <a:pPr>
              <a:buNone/>
            </a:pPr>
            <a:r>
              <a:rPr lang="en-US" altLang="ko-KR" dirty="0" smtClean="0"/>
              <a:t>#define TAX_RATE 0.825</a:t>
            </a:r>
          </a:p>
          <a:p>
            <a:pPr>
              <a:buNone/>
            </a:pPr>
            <a:endParaRPr lang="en-US" altLang="ko-KR" dirty="0" smtClean="0"/>
          </a:p>
          <a:p>
            <a:pPr>
              <a:buNone/>
            </a:pPr>
            <a:r>
              <a:rPr lang="en-US" altLang="ko-KR" dirty="0" smtClean="0"/>
              <a:t>tax = TAX_RATE * amount;</a:t>
            </a:r>
          </a:p>
        </p:txBody>
      </p:sp>
      <p:sp>
        <p:nvSpPr>
          <p:cNvPr id="2" name="바닥글 개체 틀 1"/>
          <p:cNvSpPr>
            <a:spLocks noGrp="1"/>
          </p:cNvSpPr>
          <p:nvPr>
            <p:ph type="ftr" sz="quarter" idx="10"/>
          </p:nvPr>
        </p:nvSpPr>
        <p:spPr/>
        <p:txBody>
          <a:bodyPr/>
          <a:lstStyle/>
          <a:p>
            <a:r>
              <a:rPr lang="en-US" altLang="ko-KR" smtClean="0"/>
              <a:t>Computer Science: A Structured Programming Approach Using C</a:t>
            </a:r>
            <a:endParaRPr lang="en-US" altLang="ko-KR"/>
          </a:p>
        </p:txBody>
      </p:sp>
      <p:sp>
        <p:nvSpPr>
          <p:cNvPr id="3" name="슬라이드 번호 개체 틀 2"/>
          <p:cNvSpPr>
            <a:spLocks noGrp="1"/>
          </p:cNvSpPr>
          <p:nvPr>
            <p:ph type="sldNum" sz="quarter" idx="11"/>
          </p:nvPr>
        </p:nvSpPr>
        <p:spPr/>
        <p:txBody>
          <a:bodyPr/>
          <a:lstStyle/>
          <a:p>
            <a:fld id="{404058AC-15ED-43DE-B175-428C4E6FE024}" type="slidenum">
              <a:rPr lang="en-US" altLang="ko-KR" smtClean="0"/>
              <a:pPr/>
              <a:t>65</a:t>
            </a:fld>
            <a:endParaRPr lang="en-US" altLang="ko-K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B01395C9-A3E9-4562-8BC3-6704F43D44DC}" type="slidenum">
              <a:rPr lang="en-US" altLang="ko-KR"/>
              <a:pPr/>
              <a:t>66</a:t>
            </a:fld>
            <a:endParaRPr lang="en-US" altLang="ko-KR"/>
          </a:p>
        </p:txBody>
      </p:sp>
      <p:sp>
        <p:nvSpPr>
          <p:cNvPr id="626690"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626691" name="Text Box 3"/>
          <p:cNvSpPr txBox="1">
            <a:spLocks noChangeArrowheads="1"/>
          </p:cNvSpPr>
          <p:nvPr/>
        </p:nvSpPr>
        <p:spPr bwMode="auto">
          <a:xfrm>
            <a:off x="228600" y="304800"/>
            <a:ext cx="5662613"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3-7   Sample Programs</a:t>
            </a:r>
          </a:p>
        </p:txBody>
      </p:sp>
      <p:sp>
        <p:nvSpPr>
          <p:cNvPr id="62669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26693" name="Rectangle 5"/>
          <p:cNvSpPr>
            <a:spLocks noChangeArrowheads="1"/>
          </p:cNvSpPr>
          <p:nvPr/>
        </p:nvSpPr>
        <p:spPr bwMode="auto">
          <a:xfrm>
            <a:off x="304800" y="1600200"/>
            <a:ext cx="8229600" cy="946150"/>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C0C0C0"/>
                  </a:outerShdw>
                </a:effectLst>
                <a:ea typeface="굴림" charset="-127"/>
              </a:rPr>
              <a:t>This section contains several programs that you should study for programming technique and style.</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C4AD2E62-8419-4140-9B32-61CD31BE44B1}" type="slidenum">
              <a:rPr lang="en-US" altLang="ko-KR"/>
              <a:pPr/>
              <a:t>67</a:t>
            </a:fld>
            <a:endParaRPr lang="en-US" altLang="ko-KR"/>
          </a:p>
        </p:txBody>
      </p:sp>
      <p:sp>
        <p:nvSpPr>
          <p:cNvPr id="627714"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3-9</a:t>
            </a:r>
          </a:p>
        </p:txBody>
      </p:sp>
      <p:sp>
        <p:nvSpPr>
          <p:cNvPr id="627715" name="Text Box 3"/>
          <p:cNvSpPr txBox="1">
            <a:spLocks noChangeArrowheads="1"/>
          </p:cNvSpPr>
          <p:nvPr/>
        </p:nvSpPr>
        <p:spPr bwMode="auto">
          <a:xfrm>
            <a:off x="2189163" y="212725"/>
            <a:ext cx="39830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Quotient and Remainder</a:t>
            </a:r>
          </a:p>
        </p:txBody>
      </p:sp>
      <p:pic>
        <p:nvPicPr>
          <p:cNvPr id="627718" name="Picture 6"/>
          <p:cNvPicPr>
            <a:picLocks noChangeAspect="1" noChangeArrowheads="1"/>
          </p:cNvPicPr>
          <p:nvPr/>
        </p:nvPicPr>
        <p:blipFill>
          <a:blip r:embed="rId3" cstate="print"/>
          <a:srcRect/>
          <a:stretch>
            <a:fillRect/>
          </a:stretch>
        </p:blipFill>
        <p:spPr bwMode="auto">
          <a:xfrm>
            <a:off x="215900" y="685800"/>
            <a:ext cx="8318500" cy="548481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30E48917-5DF2-4578-A0C1-87C779CF531D}" type="slidenum">
              <a:rPr lang="en-US" altLang="ko-KR"/>
              <a:pPr/>
              <a:t>68</a:t>
            </a:fld>
            <a:endParaRPr lang="en-US" altLang="ko-KR"/>
          </a:p>
        </p:txBody>
      </p:sp>
      <p:sp>
        <p:nvSpPr>
          <p:cNvPr id="652290" name="Text Box 2"/>
          <p:cNvSpPr txBox="1">
            <a:spLocks noChangeArrowheads="1"/>
          </p:cNvSpPr>
          <p:nvPr/>
        </p:nvSpPr>
        <p:spPr bwMode="auto">
          <a:xfrm>
            <a:off x="228600" y="212725"/>
            <a:ext cx="1927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3-9</a:t>
            </a:r>
          </a:p>
        </p:txBody>
      </p:sp>
      <p:sp>
        <p:nvSpPr>
          <p:cNvPr id="652291" name="Text Box 3"/>
          <p:cNvSpPr txBox="1">
            <a:spLocks noChangeArrowheads="1"/>
          </p:cNvSpPr>
          <p:nvPr/>
        </p:nvSpPr>
        <p:spPr bwMode="auto">
          <a:xfrm>
            <a:off x="2189163" y="212725"/>
            <a:ext cx="3983037"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Quotient and Remainder</a:t>
            </a:r>
          </a:p>
        </p:txBody>
      </p:sp>
      <p:pic>
        <p:nvPicPr>
          <p:cNvPr id="652292" name="Picture 4"/>
          <p:cNvPicPr>
            <a:picLocks noChangeAspect="1" noChangeArrowheads="1"/>
          </p:cNvPicPr>
          <p:nvPr/>
        </p:nvPicPr>
        <p:blipFill>
          <a:blip r:embed="rId3" cstate="print"/>
          <a:srcRect/>
          <a:stretch>
            <a:fillRect/>
          </a:stretch>
        </p:blipFill>
        <p:spPr bwMode="auto">
          <a:xfrm>
            <a:off x="341313" y="685800"/>
            <a:ext cx="8345487" cy="2565400"/>
          </a:xfrm>
          <a:prstGeom prst="rect">
            <a:avLst/>
          </a:prstGeom>
          <a:noFill/>
          <a:ln w="76200" algn="ctr">
            <a:noFill/>
            <a:miter lim="800000"/>
            <a:headEnd/>
            <a:tailEnd/>
          </a:ln>
          <a:effectLst/>
        </p:spPr>
      </p:pic>
      <p:pic>
        <p:nvPicPr>
          <p:cNvPr id="652293" name="Picture 5"/>
          <p:cNvPicPr>
            <a:picLocks noChangeAspect="1" noChangeArrowheads="1"/>
          </p:cNvPicPr>
          <p:nvPr/>
        </p:nvPicPr>
        <p:blipFill>
          <a:blip r:embed="rId4" cstate="print"/>
          <a:srcRect/>
          <a:stretch>
            <a:fillRect/>
          </a:stretch>
        </p:blipFill>
        <p:spPr bwMode="auto">
          <a:xfrm>
            <a:off x="368300" y="3200400"/>
            <a:ext cx="8318500" cy="1160463"/>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E8DFF7C8-4D3C-4A10-855C-6D7B1078BF0E}" type="slidenum">
              <a:rPr lang="en-US" altLang="ko-KR"/>
              <a:pPr/>
              <a:t>69</a:t>
            </a:fld>
            <a:endParaRPr lang="en-US" altLang="ko-KR"/>
          </a:p>
        </p:txBody>
      </p:sp>
      <p:sp>
        <p:nvSpPr>
          <p:cNvPr id="628738"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3-10</a:t>
            </a:r>
          </a:p>
        </p:txBody>
      </p:sp>
      <p:sp>
        <p:nvSpPr>
          <p:cNvPr id="628739" name="Text Box 3"/>
          <p:cNvSpPr txBox="1">
            <a:spLocks noChangeArrowheads="1"/>
          </p:cNvSpPr>
          <p:nvPr/>
        </p:nvSpPr>
        <p:spPr bwMode="auto">
          <a:xfrm>
            <a:off x="2266950" y="212725"/>
            <a:ext cx="31432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Right Digit of Integer</a:t>
            </a:r>
          </a:p>
        </p:txBody>
      </p:sp>
      <p:pic>
        <p:nvPicPr>
          <p:cNvPr id="628741" name="Picture 5"/>
          <p:cNvPicPr>
            <a:picLocks noChangeAspect="1" noChangeArrowheads="1"/>
          </p:cNvPicPr>
          <p:nvPr/>
        </p:nvPicPr>
        <p:blipFill>
          <a:blip r:embed="rId3" cstate="print"/>
          <a:srcRect/>
          <a:stretch>
            <a:fillRect/>
          </a:stretch>
        </p:blipFill>
        <p:spPr bwMode="auto">
          <a:xfrm>
            <a:off x="292100" y="695325"/>
            <a:ext cx="8318500" cy="54768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7" name="슬라이드 번호 개체 틀 2"/>
          <p:cNvSpPr>
            <a:spLocks noGrp="1"/>
          </p:cNvSpPr>
          <p:nvPr>
            <p:ph type="sldNum" sz="quarter" idx="11"/>
          </p:nvPr>
        </p:nvSpPr>
        <p:spPr/>
        <p:txBody>
          <a:bodyPr/>
          <a:lstStyle/>
          <a:p>
            <a:fld id="{E4EB82A5-C5E6-4E4F-B73D-A6829E52C545}" type="slidenum">
              <a:rPr lang="en-US" altLang="ko-KR"/>
              <a:pPr/>
              <a:t>7</a:t>
            </a:fld>
            <a:endParaRPr lang="en-US" altLang="ko-KR" dirty="0"/>
          </a:p>
        </p:txBody>
      </p:sp>
      <p:sp>
        <p:nvSpPr>
          <p:cNvPr id="589826"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dirty="0"/>
          </a:p>
        </p:txBody>
      </p:sp>
      <p:sp>
        <p:nvSpPr>
          <p:cNvPr id="589827" name="Line 3"/>
          <p:cNvSpPr>
            <a:spLocks noChangeShapeType="1"/>
          </p:cNvSpPr>
          <p:nvPr/>
        </p:nvSpPr>
        <p:spPr bwMode="auto">
          <a:xfrm>
            <a:off x="439738" y="3276600"/>
            <a:ext cx="8153400" cy="0"/>
          </a:xfrm>
          <a:prstGeom prst="line">
            <a:avLst/>
          </a:prstGeom>
          <a:noFill/>
          <a:ln w="76200">
            <a:solidFill>
              <a:srgbClr val="009900"/>
            </a:solidFill>
            <a:round/>
            <a:headEnd/>
            <a:tailEnd/>
          </a:ln>
          <a:effectLst/>
        </p:spPr>
        <p:txBody>
          <a:bodyPr/>
          <a:lstStyle/>
          <a:p>
            <a:endParaRPr lang="ko-KR" altLang="en-US" dirty="0"/>
          </a:p>
        </p:txBody>
      </p:sp>
      <p:sp>
        <p:nvSpPr>
          <p:cNvPr id="589828" name="Rectangle 4"/>
          <p:cNvSpPr>
            <a:spLocks noChangeArrowheads="1"/>
          </p:cNvSpPr>
          <p:nvPr/>
        </p:nvSpPr>
        <p:spPr bwMode="auto">
          <a:xfrm>
            <a:off x="476250" y="27590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dirty="0">
                <a:ea typeface="굴림" charset="-127"/>
              </a:rPr>
              <a:t>(a++) has the same effect as (a = a + 1)</a:t>
            </a:r>
          </a:p>
        </p:txBody>
      </p:sp>
      <p:sp>
        <p:nvSpPr>
          <p:cNvPr id="589829"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dirty="0">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449859D0-3B84-419F-B584-6BA34992C0A7}" type="slidenum">
              <a:rPr lang="en-US" altLang="ko-KR"/>
              <a:pPr/>
              <a:t>70</a:t>
            </a:fld>
            <a:endParaRPr lang="en-US" altLang="ko-KR"/>
          </a:p>
        </p:txBody>
      </p:sp>
      <p:sp>
        <p:nvSpPr>
          <p:cNvPr id="653314"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3-10</a:t>
            </a:r>
          </a:p>
        </p:txBody>
      </p:sp>
      <p:sp>
        <p:nvSpPr>
          <p:cNvPr id="653315" name="Text Box 3"/>
          <p:cNvSpPr txBox="1">
            <a:spLocks noChangeArrowheads="1"/>
          </p:cNvSpPr>
          <p:nvPr/>
        </p:nvSpPr>
        <p:spPr bwMode="auto">
          <a:xfrm>
            <a:off x="2266950" y="212725"/>
            <a:ext cx="3143250"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Print Right Digit of Integer</a:t>
            </a:r>
          </a:p>
        </p:txBody>
      </p:sp>
      <p:pic>
        <p:nvPicPr>
          <p:cNvPr id="653316" name="Picture 4"/>
          <p:cNvPicPr>
            <a:picLocks noChangeAspect="1" noChangeArrowheads="1"/>
          </p:cNvPicPr>
          <p:nvPr/>
        </p:nvPicPr>
        <p:blipFill>
          <a:blip r:embed="rId3" cstate="print"/>
          <a:srcRect/>
          <a:stretch>
            <a:fillRect/>
          </a:stretch>
        </p:blipFill>
        <p:spPr bwMode="auto">
          <a:xfrm>
            <a:off x="188913" y="685800"/>
            <a:ext cx="8345487" cy="1763713"/>
          </a:xfrm>
          <a:prstGeom prst="rect">
            <a:avLst/>
          </a:prstGeom>
          <a:noFill/>
          <a:ln w="76200" algn="ctr">
            <a:noFill/>
            <a:miter lim="800000"/>
            <a:headEnd/>
            <a:tailEnd/>
          </a:ln>
          <a:effectLst/>
        </p:spPr>
      </p:pic>
      <p:pic>
        <p:nvPicPr>
          <p:cNvPr id="653319" name="Picture 7"/>
          <p:cNvPicPr>
            <a:picLocks noChangeAspect="1" noChangeArrowheads="1"/>
          </p:cNvPicPr>
          <p:nvPr/>
        </p:nvPicPr>
        <p:blipFill>
          <a:blip r:embed="rId4" cstate="print"/>
          <a:srcRect/>
          <a:stretch>
            <a:fillRect/>
          </a:stretch>
        </p:blipFill>
        <p:spPr bwMode="auto">
          <a:xfrm>
            <a:off x="242888" y="2133600"/>
            <a:ext cx="8291512" cy="11684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A58EC9C1-DFF8-4F64-A904-E163FAE3E399}" type="slidenum">
              <a:rPr lang="en-US" altLang="ko-KR"/>
              <a:pPr/>
              <a:t>71</a:t>
            </a:fld>
            <a:endParaRPr lang="en-US" altLang="ko-KR"/>
          </a:p>
        </p:txBody>
      </p:sp>
      <p:sp>
        <p:nvSpPr>
          <p:cNvPr id="629762"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3-11</a:t>
            </a:r>
          </a:p>
        </p:txBody>
      </p:sp>
      <p:sp>
        <p:nvSpPr>
          <p:cNvPr id="629763" name="Text Box 3"/>
          <p:cNvSpPr txBox="1">
            <a:spLocks noChangeArrowheads="1"/>
          </p:cNvSpPr>
          <p:nvPr/>
        </p:nvSpPr>
        <p:spPr bwMode="auto">
          <a:xfrm>
            <a:off x="2209800" y="212725"/>
            <a:ext cx="411956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Average of Four Numbers</a:t>
            </a:r>
          </a:p>
        </p:txBody>
      </p:sp>
      <p:pic>
        <p:nvPicPr>
          <p:cNvPr id="629765" name="Picture 5"/>
          <p:cNvPicPr>
            <a:picLocks noChangeAspect="1" noChangeArrowheads="1"/>
          </p:cNvPicPr>
          <p:nvPr/>
        </p:nvPicPr>
        <p:blipFill>
          <a:blip r:embed="rId3" cstate="print"/>
          <a:srcRect/>
          <a:stretch>
            <a:fillRect/>
          </a:stretch>
        </p:blipFill>
        <p:spPr bwMode="auto">
          <a:xfrm>
            <a:off x="341313" y="685800"/>
            <a:ext cx="8345487" cy="48958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20AC2B9A-4B36-4F11-8B58-8D9986E6AD1A}" type="slidenum">
              <a:rPr lang="en-US" altLang="ko-KR"/>
              <a:pPr/>
              <a:t>72</a:t>
            </a:fld>
            <a:endParaRPr lang="en-US" altLang="ko-KR"/>
          </a:p>
        </p:txBody>
      </p:sp>
      <p:sp>
        <p:nvSpPr>
          <p:cNvPr id="658434"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3-11</a:t>
            </a:r>
          </a:p>
        </p:txBody>
      </p:sp>
      <p:sp>
        <p:nvSpPr>
          <p:cNvPr id="658435" name="Text Box 3"/>
          <p:cNvSpPr txBox="1">
            <a:spLocks noChangeArrowheads="1"/>
          </p:cNvSpPr>
          <p:nvPr/>
        </p:nvSpPr>
        <p:spPr bwMode="auto">
          <a:xfrm>
            <a:off x="2209800" y="212725"/>
            <a:ext cx="411956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Average of Four Numbers</a:t>
            </a:r>
          </a:p>
        </p:txBody>
      </p:sp>
      <p:pic>
        <p:nvPicPr>
          <p:cNvPr id="658436" name="Picture 4"/>
          <p:cNvPicPr>
            <a:picLocks noChangeAspect="1" noChangeArrowheads="1"/>
          </p:cNvPicPr>
          <p:nvPr/>
        </p:nvPicPr>
        <p:blipFill>
          <a:blip r:embed="rId3" cstate="print"/>
          <a:srcRect/>
          <a:stretch>
            <a:fillRect/>
          </a:stretch>
        </p:blipFill>
        <p:spPr bwMode="auto">
          <a:xfrm>
            <a:off x="188913" y="1100138"/>
            <a:ext cx="8345487" cy="48434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C837CE61-2DFB-4BC4-ABE5-E811FDCBF484}" type="slidenum">
              <a:rPr lang="en-US" altLang="ko-KR"/>
              <a:pPr/>
              <a:t>73</a:t>
            </a:fld>
            <a:endParaRPr lang="en-US" altLang="ko-KR"/>
          </a:p>
        </p:txBody>
      </p:sp>
      <p:sp>
        <p:nvSpPr>
          <p:cNvPr id="659458"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3-11</a:t>
            </a:r>
          </a:p>
        </p:txBody>
      </p:sp>
      <p:sp>
        <p:nvSpPr>
          <p:cNvPr id="659459" name="Text Box 3"/>
          <p:cNvSpPr txBox="1">
            <a:spLocks noChangeArrowheads="1"/>
          </p:cNvSpPr>
          <p:nvPr/>
        </p:nvSpPr>
        <p:spPr bwMode="auto">
          <a:xfrm>
            <a:off x="2209800" y="212725"/>
            <a:ext cx="411956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Average of Four Numbers</a:t>
            </a:r>
          </a:p>
        </p:txBody>
      </p:sp>
      <p:pic>
        <p:nvPicPr>
          <p:cNvPr id="659461" name="Picture 5"/>
          <p:cNvPicPr>
            <a:picLocks noChangeAspect="1" noChangeArrowheads="1"/>
          </p:cNvPicPr>
          <p:nvPr/>
        </p:nvPicPr>
        <p:blipFill>
          <a:blip r:embed="rId3" cstate="print"/>
          <a:srcRect/>
          <a:stretch>
            <a:fillRect/>
          </a:stretch>
        </p:blipFill>
        <p:spPr bwMode="auto">
          <a:xfrm>
            <a:off x="242888" y="685800"/>
            <a:ext cx="8291512" cy="38481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E6A48F2-78F6-4F9A-A758-43B12208968B}" type="slidenum">
              <a:rPr lang="en-US" altLang="ko-KR"/>
              <a:pPr/>
              <a:t>74</a:t>
            </a:fld>
            <a:endParaRPr lang="en-US" altLang="ko-KR"/>
          </a:p>
        </p:txBody>
      </p:sp>
      <p:sp>
        <p:nvSpPr>
          <p:cNvPr id="654338"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3-11</a:t>
            </a:r>
          </a:p>
        </p:txBody>
      </p:sp>
      <p:sp>
        <p:nvSpPr>
          <p:cNvPr id="654339" name="Text Box 3"/>
          <p:cNvSpPr txBox="1">
            <a:spLocks noChangeArrowheads="1"/>
          </p:cNvSpPr>
          <p:nvPr/>
        </p:nvSpPr>
        <p:spPr bwMode="auto">
          <a:xfrm>
            <a:off x="2209800" y="212725"/>
            <a:ext cx="411956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Average of Four Numbers</a:t>
            </a:r>
          </a:p>
        </p:txBody>
      </p:sp>
      <p:pic>
        <p:nvPicPr>
          <p:cNvPr id="654340" name="Picture 4"/>
          <p:cNvPicPr>
            <a:picLocks noChangeAspect="1" noChangeArrowheads="1"/>
          </p:cNvPicPr>
          <p:nvPr/>
        </p:nvPicPr>
        <p:blipFill>
          <a:blip r:embed="rId3" cstate="print"/>
          <a:srcRect/>
          <a:stretch>
            <a:fillRect/>
          </a:stretch>
        </p:blipFill>
        <p:spPr bwMode="auto">
          <a:xfrm>
            <a:off x="242888" y="854075"/>
            <a:ext cx="8291512" cy="38703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5E337E2F-C283-4E58-BE01-70A0F882B106}" type="slidenum">
              <a:rPr lang="en-US" altLang="ko-KR"/>
              <a:pPr/>
              <a:t>75</a:t>
            </a:fld>
            <a:endParaRPr lang="en-US" altLang="ko-KR"/>
          </a:p>
        </p:txBody>
      </p:sp>
      <p:sp>
        <p:nvSpPr>
          <p:cNvPr id="630786"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3-12</a:t>
            </a:r>
          </a:p>
        </p:txBody>
      </p:sp>
      <p:sp>
        <p:nvSpPr>
          <p:cNvPr id="630787" name="Text Box 3"/>
          <p:cNvSpPr txBox="1">
            <a:spLocks noChangeArrowheads="1"/>
          </p:cNvSpPr>
          <p:nvPr/>
        </p:nvSpPr>
        <p:spPr bwMode="auto">
          <a:xfrm>
            <a:off x="2286000" y="212725"/>
            <a:ext cx="32242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Convert Radians to Degrees</a:t>
            </a:r>
          </a:p>
        </p:txBody>
      </p:sp>
      <p:pic>
        <p:nvPicPr>
          <p:cNvPr id="630789" name="Picture 5"/>
          <p:cNvPicPr>
            <a:picLocks noChangeAspect="1" noChangeArrowheads="1"/>
          </p:cNvPicPr>
          <p:nvPr/>
        </p:nvPicPr>
        <p:blipFill>
          <a:blip r:embed="rId3" cstate="print"/>
          <a:srcRect/>
          <a:stretch>
            <a:fillRect/>
          </a:stretch>
        </p:blipFill>
        <p:spPr bwMode="auto">
          <a:xfrm>
            <a:off x="242888" y="609600"/>
            <a:ext cx="8291512" cy="54705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EED1900F-8804-44D5-9F38-0D90CB19F489}" type="slidenum">
              <a:rPr lang="en-US" altLang="ko-KR"/>
              <a:pPr/>
              <a:t>76</a:t>
            </a:fld>
            <a:endParaRPr lang="en-US" altLang="ko-KR"/>
          </a:p>
        </p:txBody>
      </p:sp>
      <p:sp>
        <p:nvSpPr>
          <p:cNvPr id="655362"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3-12</a:t>
            </a:r>
          </a:p>
        </p:txBody>
      </p:sp>
      <p:sp>
        <p:nvSpPr>
          <p:cNvPr id="655363" name="Text Box 3"/>
          <p:cNvSpPr txBox="1">
            <a:spLocks noChangeArrowheads="1"/>
          </p:cNvSpPr>
          <p:nvPr/>
        </p:nvSpPr>
        <p:spPr bwMode="auto">
          <a:xfrm>
            <a:off x="2286000" y="212725"/>
            <a:ext cx="32242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Convert Radians to Degrees</a:t>
            </a:r>
          </a:p>
        </p:txBody>
      </p:sp>
      <p:pic>
        <p:nvPicPr>
          <p:cNvPr id="655364" name="Picture 4"/>
          <p:cNvPicPr>
            <a:picLocks noChangeAspect="1" noChangeArrowheads="1"/>
          </p:cNvPicPr>
          <p:nvPr/>
        </p:nvPicPr>
        <p:blipFill>
          <a:blip r:embed="rId3" cstate="print"/>
          <a:srcRect/>
          <a:stretch>
            <a:fillRect/>
          </a:stretch>
        </p:blipFill>
        <p:spPr bwMode="auto">
          <a:xfrm>
            <a:off x="292100" y="750888"/>
            <a:ext cx="8318500" cy="33639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142FB54A-B694-46F3-BC92-4E918A18D921}" type="slidenum">
              <a:rPr lang="en-US" altLang="ko-KR"/>
              <a:pPr/>
              <a:t>77</a:t>
            </a:fld>
            <a:endParaRPr lang="en-US" altLang="ko-KR"/>
          </a:p>
        </p:txBody>
      </p:sp>
      <p:sp>
        <p:nvSpPr>
          <p:cNvPr id="631810"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3-13</a:t>
            </a:r>
          </a:p>
        </p:txBody>
      </p:sp>
      <p:sp>
        <p:nvSpPr>
          <p:cNvPr id="631811" name="Text Box 3"/>
          <p:cNvSpPr txBox="1">
            <a:spLocks noChangeArrowheads="1"/>
          </p:cNvSpPr>
          <p:nvPr/>
        </p:nvSpPr>
        <p:spPr bwMode="auto">
          <a:xfrm>
            <a:off x="2257425" y="212725"/>
            <a:ext cx="24669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Sales Total</a:t>
            </a:r>
          </a:p>
        </p:txBody>
      </p:sp>
      <p:pic>
        <p:nvPicPr>
          <p:cNvPr id="631813" name="Picture 5"/>
          <p:cNvPicPr>
            <a:picLocks noChangeAspect="1" noChangeArrowheads="1"/>
          </p:cNvPicPr>
          <p:nvPr/>
        </p:nvPicPr>
        <p:blipFill>
          <a:blip r:embed="rId3" cstate="print"/>
          <a:srcRect/>
          <a:stretch>
            <a:fillRect/>
          </a:stretch>
        </p:blipFill>
        <p:spPr bwMode="auto">
          <a:xfrm>
            <a:off x="242888" y="573088"/>
            <a:ext cx="8291512" cy="582771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734F921A-D5CC-4C72-83D7-4D54930369EA}" type="slidenum">
              <a:rPr lang="en-US" altLang="ko-KR"/>
              <a:pPr/>
              <a:t>78</a:t>
            </a:fld>
            <a:endParaRPr lang="en-US" altLang="ko-KR"/>
          </a:p>
        </p:txBody>
      </p:sp>
      <p:sp>
        <p:nvSpPr>
          <p:cNvPr id="656386" name="Text Box 2"/>
          <p:cNvSpPr txBox="1">
            <a:spLocks noChangeArrowheads="1"/>
          </p:cNvSpPr>
          <p:nvPr/>
        </p:nvSpPr>
        <p:spPr bwMode="auto">
          <a:xfrm>
            <a:off x="165100" y="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3-13</a:t>
            </a:r>
          </a:p>
        </p:txBody>
      </p:sp>
      <p:sp>
        <p:nvSpPr>
          <p:cNvPr id="656387" name="Text Box 3"/>
          <p:cNvSpPr txBox="1">
            <a:spLocks noChangeArrowheads="1"/>
          </p:cNvSpPr>
          <p:nvPr/>
        </p:nvSpPr>
        <p:spPr bwMode="auto">
          <a:xfrm>
            <a:off x="2257425" y="0"/>
            <a:ext cx="24669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Sales Total</a:t>
            </a:r>
          </a:p>
        </p:txBody>
      </p:sp>
      <p:pic>
        <p:nvPicPr>
          <p:cNvPr id="656388" name="Picture 4"/>
          <p:cNvPicPr>
            <a:picLocks noChangeAspect="1" noChangeArrowheads="1"/>
          </p:cNvPicPr>
          <p:nvPr/>
        </p:nvPicPr>
        <p:blipFill>
          <a:blip r:embed="rId3" cstate="print"/>
          <a:srcRect/>
          <a:stretch>
            <a:fillRect/>
          </a:stretch>
        </p:blipFill>
        <p:spPr bwMode="auto">
          <a:xfrm>
            <a:off x="265113" y="546100"/>
            <a:ext cx="8345487" cy="58547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433C2EB1-38D5-4DA3-A86C-400A3D022420}" type="slidenum">
              <a:rPr lang="en-US" altLang="ko-KR"/>
              <a:pPr/>
              <a:t>79</a:t>
            </a:fld>
            <a:endParaRPr lang="en-US" altLang="ko-KR"/>
          </a:p>
        </p:txBody>
      </p:sp>
      <p:sp>
        <p:nvSpPr>
          <p:cNvPr id="660482" name="Text Box 2"/>
          <p:cNvSpPr txBox="1">
            <a:spLocks noChangeArrowheads="1"/>
          </p:cNvSpPr>
          <p:nvPr/>
        </p:nvSpPr>
        <p:spPr bwMode="auto">
          <a:xfrm>
            <a:off x="165100" y="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3-13</a:t>
            </a:r>
          </a:p>
        </p:txBody>
      </p:sp>
      <p:sp>
        <p:nvSpPr>
          <p:cNvPr id="660483" name="Text Box 3"/>
          <p:cNvSpPr txBox="1">
            <a:spLocks noChangeArrowheads="1"/>
          </p:cNvSpPr>
          <p:nvPr/>
        </p:nvSpPr>
        <p:spPr bwMode="auto">
          <a:xfrm>
            <a:off x="2257425" y="0"/>
            <a:ext cx="24669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Sales Total</a:t>
            </a:r>
          </a:p>
        </p:txBody>
      </p:sp>
      <p:pic>
        <p:nvPicPr>
          <p:cNvPr id="660485" name="Picture 5"/>
          <p:cNvPicPr>
            <a:picLocks noChangeAspect="1" noChangeArrowheads="1"/>
          </p:cNvPicPr>
          <p:nvPr/>
        </p:nvPicPr>
        <p:blipFill>
          <a:blip r:embed="rId3" cstate="print"/>
          <a:srcRect/>
          <a:stretch>
            <a:fillRect/>
          </a:stretch>
        </p:blipFill>
        <p:spPr bwMode="auto">
          <a:xfrm>
            <a:off x="265113" y="679450"/>
            <a:ext cx="8345487" cy="351155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10" name="슬라이드 번호 개체 틀 2"/>
          <p:cNvSpPr>
            <a:spLocks noGrp="1"/>
          </p:cNvSpPr>
          <p:nvPr>
            <p:ph type="sldNum" sz="quarter" idx="11"/>
          </p:nvPr>
        </p:nvSpPr>
        <p:spPr/>
        <p:txBody>
          <a:bodyPr/>
          <a:lstStyle/>
          <a:p>
            <a:fld id="{0E6B2C62-F1AC-48A7-A03C-562D8F9503FE}" type="slidenum">
              <a:rPr lang="en-US" altLang="ko-KR"/>
              <a:pPr/>
              <a:t>8</a:t>
            </a:fld>
            <a:endParaRPr lang="en-US" altLang="ko-KR" dirty="0"/>
          </a:p>
        </p:txBody>
      </p:sp>
      <p:sp>
        <p:nvSpPr>
          <p:cNvPr id="590850" name="Line 2"/>
          <p:cNvSpPr>
            <a:spLocks noChangeShapeType="1"/>
          </p:cNvSpPr>
          <p:nvPr/>
        </p:nvSpPr>
        <p:spPr bwMode="auto">
          <a:xfrm>
            <a:off x="381000" y="457200"/>
            <a:ext cx="0" cy="0"/>
          </a:xfrm>
          <a:prstGeom prst="line">
            <a:avLst/>
          </a:prstGeom>
          <a:noFill/>
          <a:ln w="9525">
            <a:solidFill>
              <a:schemeClr val="tx1"/>
            </a:solidFill>
            <a:round/>
            <a:headEnd/>
            <a:tailEnd/>
          </a:ln>
          <a:effectLst/>
        </p:spPr>
        <p:txBody>
          <a:bodyPr/>
          <a:lstStyle/>
          <a:p>
            <a:endParaRPr lang="ko-KR" altLang="en-US" dirty="0"/>
          </a:p>
        </p:txBody>
      </p:sp>
      <p:sp>
        <p:nvSpPr>
          <p:cNvPr id="590851" name="Rectangle 3"/>
          <p:cNvSpPr>
            <a:spLocks noChangeArrowheads="1"/>
          </p:cNvSpPr>
          <p:nvPr/>
        </p:nvSpPr>
        <p:spPr bwMode="auto">
          <a:xfrm>
            <a:off x="211138" y="5791200"/>
            <a:ext cx="5199062" cy="396875"/>
          </a:xfrm>
          <a:prstGeom prst="rect">
            <a:avLst/>
          </a:prstGeom>
          <a:noFill/>
          <a:ln w="9525">
            <a:noFill/>
            <a:miter lim="800000"/>
            <a:headEnd/>
            <a:tailEnd/>
          </a:ln>
          <a:effectLst/>
        </p:spPr>
        <p:txBody>
          <a:bodyPr>
            <a:spAutoFit/>
          </a:bodyPr>
          <a:lstStyle/>
          <a:p>
            <a:pPr algn="l"/>
            <a:r>
              <a:rPr lang="en-US" altLang="ko-KR" sz="2000" dirty="0">
                <a:solidFill>
                  <a:schemeClr val="folHlink"/>
                </a:solidFill>
                <a:ea typeface="굴림" charset="-127"/>
              </a:rPr>
              <a:t>FIGURE 3-3</a:t>
            </a:r>
            <a:r>
              <a:rPr lang="en-US" altLang="ko-KR" sz="2000" dirty="0">
                <a:ea typeface="굴림" charset="-127"/>
              </a:rPr>
              <a:t>  Result of Postfix  a++</a:t>
            </a:r>
          </a:p>
        </p:txBody>
      </p:sp>
      <p:grpSp>
        <p:nvGrpSpPr>
          <p:cNvPr id="590852" name="Group 4"/>
          <p:cNvGrpSpPr>
            <a:grpSpLocks/>
          </p:cNvGrpSpPr>
          <p:nvPr/>
        </p:nvGrpSpPr>
        <p:grpSpPr bwMode="auto">
          <a:xfrm>
            <a:off x="228600" y="252413"/>
            <a:ext cx="8610600" cy="5995987"/>
            <a:chOff x="336" y="159"/>
            <a:chExt cx="5232" cy="3777"/>
          </a:xfrm>
        </p:grpSpPr>
        <p:sp>
          <p:nvSpPr>
            <p:cNvPr id="590853" name="Line 5"/>
            <p:cNvSpPr>
              <a:spLocks noChangeShapeType="1"/>
            </p:cNvSpPr>
            <p:nvPr/>
          </p:nvSpPr>
          <p:spPr bwMode="auto">
            <a:xfrm>
              <a:off x="336" y="3936"/>
              <a:ext cx="5232" cy="0"/>
            </a:xfrm>
            <a:prstGeom prst="line">
              <a:avLst/>
            </a:prstGeom>
            <a:noFill/>
            <a:ln w="76200">
              <a:solidFill>
                <a:schemeClr val="folHlink"/>
              </a:solidFill>
              <a:round/>
              <a:headEnd/>
              <a:tailEnd/>
            </a:ln>
            <a:effectLst/>
          </p:spPr>
          <p:txBody>
            <a:bodyPr/>
            <a:lstStyle/>
            <a:p>
              <a:endParaRPr lang="ko-KR" altLang="en-US" dirty="0"/>
            </a:p>
          </p:txBody>
        </p:sp>
        <p:sp>
          <p:nvSpPr>
            <p:cNvPr id="590854" name="Line 6"/>
            <p:cNvSpPr>
              <a:spLocks noChangeShapeType="1"/>
            </p:cNvSpPr>
            <p:nvPr/>
          </p:nvSpPr>
          <p:spPr bwMode="auto">
            <a:xfrm>
              <a:off x="336" y="159"/>
              <a:ext cx="5232" cy="0"/>
            </a:xfrm>
            <a:prstGeom prst="line">
              <a:avLst/>
            </a:prstGeom>
            <a:noFill/>
            <a:ln w="76200">
              <a:solidFill>
                <a:schemeClr val="folHlink"/>
              </a:solidFill>
              <a:round/>
              <a:headEnd/>
              <a:tailEnd/>
            </a:ln>
            <a:effectLst/>
          </p:spPr>
          <p:txBody>
            <a:bodyPr/>
            <a:lstStyle/>
            <a:p>
              <a:endParaRPr lang="ko-KR" altLang="en-US" dirty="0"/>
            </a:p>
          </p:txBody>
        </p:sp>
        <p:sp>
          <p:nvSpPr>
            <p:cNvPr id="590855" name="Line 7"/>
            <p:cNvSpPr>
              <a:spLocks noChangeShapeType="1"/>
            </p:cNvSpPr>
            <p:nvPr/>
          </p:nvSpPr>
          <p:spPr bwMode="auto">
            <a:xfrm>
              <a:off x="336" y="3663"/>
              <a:ext cx="5232" cy="0"/>
            </a:xfrm>
            <a:prstGeom prst="line">
              <a:avLst/>
            </a:prstGeom>
            <a:noFill/>
            <a:ln w="28575">
              <a:solidFill>
                <a:schemeClr val="folHlink"/>
              </a:solidFill>
              <a:round/>
              <a:headEnd/>
              <a:tailEnd/>
            </a:ln>
            <a:effectLst/>
          </p:spPr>
          <p:txBody>
            <a:bodyPr/>
            <a:lstStyle/>
            <a:p>
              <a:endParaRPr lang="ko-KR" altLang="en-US" dirty="0"/>
            </a:p>
          </p:txBody>
        </p:sp>
      </p:grpSp>
      <p:pic>
        <p:nvPicPr>
          <p:cNvPr id="590857" name="Picture 9"/>
          <p:cNvPicPr>
            <a:picLocks noChangeAspect="1" noChangeArrowheads="1"/>
          </p:cNvPicPr>
          <p:nvPr/>
        </p:nvPicPr>
        <p:blipFill>
          <a:blip r:embed="rId3" cstate="print"/>
          <a:srcRect/>
          <a:stretch>
            <a:fillRect/>
          </a:stretch>
        </p:blipFill>
        <p:spPr bwMode="auto">
          <a:xfrm>
            <a:off x="533400" y="2043113"/>
            <a:ext cx="8070850" cy="306228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3FCCD6C-F928-48BA-97EC-D649E16520A0}" type="slidenum">
              <a:rPr lang="en-US" altLang="ko-KR"/>
              <a:pPr/>
              <a:t>80</a:t>
            </a:fld>
            <a:endParaRPr lang="en-US" altLang="ko-KR"/>
          </a:p>
        </p:txBody>
      </p:sp>
      <p:sp>
        <p:nvSpPr>
          <p:cNvPr id="661506" name="Text Box 2"/>
          <p:cNvSpPr txBox="1">
            <a:spLocks noChangeArrowheads="1"/>
          </p:cNvSpPr>
          <p:nvPr/>
        </p:nvSpPr>
        <p:spPr bwMode="auto">
          <a:xfrm>
            <a:off x="241300" y="4413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3-13</a:t>
            </a:r>
          </a:p>
        </p:txBody>
      </p:sp>
      <p:sp>
        <p:nvSpPr>
          <p:cNvPr id="661507" name="Text Box 3"/>
          <p:cNvSpPr txBox="1">
            <a:spLocks noChangeArrowheads="1"/>
          </p:cNvSpPr>
          <p:nvPr/>
        </p:nvSpPr>
        <p:spPr bwMode="auto">
          <a:xfrm>
            <a:off x="2333625" y="441325"/>
            <a:ext cx="2466975"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Sales Total</a:t>
            </a:r>
          </a:p>
        </p:txBody>
      </p:sp>
      <p:pic>
        <p:nvPicPr>
          <p:cNvPr id="661509" name="Picture 5"/>
          <p:cNvPicPr>
            <a:picLocks noChangeAspect="1" noChangeArrowheads="1"/>
          </p:cNvPicPr>
          <p:nvPr/>
        </p:nvPicPr>
        <p:blipFill>
          <a:blip r:embed="rId3" cstate="print"/>
          <a:srcRect/>
          <a:stretch>
            <a:fillRect/>
          </a:stretch>
        </p:blipFill>
        <p:spPr bwMode="auto">
          <a:xfrm>
            <a:off x="139700" y="998538"/>
            <a:ext cx="8318500" cy="41068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7A2C54BA-5477-4A1F-89EB-A18E3E4C1AAF}" type="slidenum">
              <a:rPr lang="en-US" altLang="ko-KR"/>
              <a:pPr/>
              <a:t>81</a:t>
            </a:fld>
            <a:endParaRPr lang="en-US" altLang="ko-KR"/>
          </a:p>
        </p:txBody>
      </p:sp>
      <p:sp>
        <p:nvSpPr>
          <p:cNvPr id="632834"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3-14</a:t>
            </a:r>
          </a:p>
        </p:txBody>
      </p:sp>
      <p:sp>
        <p:nvSpPr>
          <p:cNvPr id="632835" name="Text Box 3"/>
          <p:cNvSpPr txBox="1">
            <a:spLocks noChangeArrowheads="1"/>
          </p:cNvSpPr>
          <p:nvPr/>
        </p:nvSpPr>
        <p:spPr bwMode="auto">
          <a:xfrm>
            <a:off x="2362200" y="212725"/>
            <a:ext cx="27924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Student Score</a:t>
            </a:r>
          </a:p>
        </p:txBody>
      </p:sp>
      <p:pic>
        <p:nvPicPr>
          <p:cNvPr id="632838" name="Picture 6"/>
          <p:cNvPicPr>
            <a:picLocks noChangeAspect="1" noChangeArrowheads="1"/>
          </p:cNvPicPr>
          <p:nvPr/>
        </p:nvPicPr>
        <p:blipFill>
          <a:blip r:embed="rId3" cstate="print"/>
          <a:srcRect/>
          <a:stretch>
            <a:fillRect/>
          </a:stretch>
        </p:blipFill>
        <p:spPr bwMode="auto">
          <a:xfrm>
            <a:off x="238125" y="917575"/>
            <a:ext cx="8372475" cy="1368425"/>
          </a:xfrm>
          <a:prstGeom prst="rect">
            <a:avLst/>
          </a:prstGeom>
          <a:noFill/>
          <a:ln w="76200" algn="ctr">
            <a:noFill/>
            <a:miter lim="800000"/>
            <a:headEnd/>
            <a:tailEnd/>
          </a:ln>
          <a:effectLst/>
        </p:spPr>
      </p:pic>
      <p:pic>
        <p:nvPicPr>
          <p:cNvPr id="632840" name="Picture 8"/>
          <p:cNvPicPr>
            <a:picLocks noChangeAspect="1" noChangeArrowheads="1"/>
          </p:cNvPicPr>
          <p:nvPr/>
        </p:nvPicPr>
        <p:blipFill>
          <a:blip r:embed="rId4" cstate="print"/>
          <a:srcRect/>
          <a:stretch>
            <a:fillRect/>
          </a:stretch>
        </p:blipFill>
        <p:spPr bwMode="auto">
          <a:xfrm>
            <a:off x="228600" y="2286000"/>
            <a:ext cx="8372475" cy="393382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89DF6844-1DAA-4C39-8D07-15124F30B7AF}" type="slidenum">
              <a:rPr lang="en-US" altLang="ko-KR"/>
              <a:pPr/>
              <a:t>82</a:t>
            </a:fld>
            <a:endParaRPr lang="en-US" altLang="ko-KR"/>
          </a:p>
        </p:txBody>
      </p:sp>
      <p:sp>
        <p:nvSpPr>
          <p:cNvPr id="662530"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3-14</a:t>
            </a:r>
          </a:p>
        </p:txBody>
      </p:sp>
      <p:sp>
        <p:nvSpPr>
          <p:cNvPr id="662531" name="Text Box 3"/>
          <p:cNvSpPr txBox="1">
            <a:spLocks noChangeArrowheads="1"/>
          </p:cNvSpPr>
          <p:nvPr/>
        </p:nvSpPr>
        <p:spPr bwMode="auto">
          <a:xfrm>
            <a:off x="2362200" y="212725"/>
            <a:ext cx="27924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Student Score</a:t>
            </a:r>
          </a:p>
        </p:txBody>
      </p:sp>
      <p:pic>
        <p:nvPicPr>
          <p:cNvPr id="662532" name="Picture 4"/>
          <p:cNvPicPr>
            <a:picLocks noChangeAspect="1" noChangeArrowheads="1"/>
          </p:cNvPicPr>
          <p:nvPr/>
        </p:nvPicPr>
        <p:blipFill>
          <a:blip r:embed="rId3" cstate="print"/>
          <a:srcRect/>
          <a:stretch>
            <a:fillRect/>
          </a:stretch>
        </p:blipFill>
        <p:spPr bwMode="auto">
          <a:xfrm>
            <a:off x="228600" y="808038"/>
            <a:ext cx="8318500" cy="4754562"/>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725CC4E6-EA33-45E5-8246-96F0556FD71B}" type="slidenum">
              <a:rPr lang="en-US" altLang="ko-KR"/>
              <a:pPr/>
              <a:t>83</a:t>
            </a:fld>
            <a:endParaRPr lang="en-US" altLang="ko-KR"/>
          </a:p>
        </p:txBody>
      </p:sp>
      <p:sp>
        <p:nvSpPr>
          <p:cNvPr id="663554"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3-14</a:t>
            </a:r>
          </a:p>
        </p:txBody>
      </p:sp>
      <p:sp>
        <p:nvSpPr>
          <p:cNvPr id="663555" name="Text Box 3"/>
          <p:cNvSpPr txBox="1">
            <a:spLocks noChangeArrowheads="1"/>
          </p:cNvSpPr>
          <p:nvPr/>
        </p:nvSpPr>
        <p:spPr bwMode="auto">
          <a:xfrm>
            <a:off x="2362200" y="212725"/>
            <a:ext cx="27924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Student Score</a:t>
            </a:r>
          </a:p>
        </p:txBody>
      </p:sp>
      <p:pic>
        <p:nvPicPr>
          <p:cNvPr id="663556" name="Picture 4"/>
          <p:cNvPicPr>
            <a:picLocks noChangeAspect="1" noChangeArrowheads="1"/>
          </p:cNvPicPr>
          <p:nvPr/>
        </p:nvPicPr>
        <p:blipFill>
          <a:blip r:embed="rId3" cstate="print"/>
          <a:srcRect/>
          <a:stretch>
            <a:fillRect/>
          </a:stretch>
        </p:blipFill>
        <p:spPr bwMode="auto">
          <a:xfrm>
            <a:off x="276225" y="708025"/>
            <a:ext cx="8410575" cy="4473575"/>
          </a:xfrm>
          <a:prstGeom prst="rect">
            <a:avLst/>
          </a:prstGeom>
          <a:noFill/>
          <a:ln w="76200" algn="ctr">
            <a:noFill/>
            <a:miter lim="800000"/>
            <a:headEnd/>
            <a:tailEnd/>
          </a:ln>
          <a:effectLst/>
        </p:spPr>
      </p:pic>
      <p:pic>
        <p:nvPicPr>
          <p:cNvPr id="663558" name="Picture 6"/>
          <p:cNvPicPr>
            <a:picLocks noChangeAspect="1" noChangeArrowheads="1"/>
          </p:cNvPicPr>
          <p:nvPr/>
        </p:nvPicPr>
        <p:blipFill>
          <a:blip r:embed="rId4" cstate="print"/>
          <a:srcRect/>
          <a:stretch>
            <a:fillRect/>
          </a:stretch>
        </p:blipFill>
        <p:spPr bwMode="auto">
          <a:xfrm>
            <a:off x="322263" y="5181600"/>
            <a:ext cx="8318500" cy="617538"/>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ED8CDBA1-D1BD-49F9-B0F8-331E31F91D1F}" type="slidenum">
              <a:rPr lang="en-US" altLang="ko-KR"/>
              <a:pPr/>
              <a:t>84</a:t>
            </a:fld>
            <a:endParaRPr lang="en-US" altLang="ko-KR"/>
          </a:p>
        </p:txBody>
      </p:sp>
      <p:sp>
        <p:nvSpPr>
          <p:cNvPr id="664578" name="Text Box 2"/>
          <p:cNvSpPr txBox="1">
            <a:spLocks noChangeArrowheads="1"/>
          </p:cNvSpPr>
          <p:nvPr/>
        </p:nvSpPr>
        <p:spPr bwMode="auto">
          <a:xfrm>
            <a:off x="165100" y="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3-14</a:t>
            </a:r>
          </a:p>
        </p:txBody>
      </p:sp>
      <p:sp>
        <p:nvSpPr>
          <p:cNvPr id="664579" name="Text Box 3"/>
          <p:cNvSpPr txBox="1">
            <a:spLocks noChangeArrowheads="1"/>
          </p:cNvSpPr>
          <p:nvPr/>
        </p:nvSpPr>
        <p:spPr bwMode="auto">
          <a:xfrm>
            <a:off x="2362200" y="0"/>
            <a:ext cx="27924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Student Score</a:t>
            </a:r>
          </a:p>
        </p:txBody>
      </p:sp>
      <p:pic>
        <p:nvPicPr>
          <p:cNvPr id="664580" name="Picture 4"/>
          <p:cNvPicPr>
            <a:picLocks noChangeAspect="1" noChangeArrowheads="1"/>
          </p:cNvPicPr>
          <p:nvPr/>
        </p:nvPicPr>
        <p:blipFill>
          <a:blip r:embed="rId3" cstate="print"/>
          <a:srcRect/>
          <a:stretch>
            <a:fillRect/>
          </a:stretch>
        </p:blipFill>
        <p:spPr bwMode="auto">
          <a:xfrm>
            <a:off x="233363" y="914400"/>
            <a:ext cx="8372475" cy="5181600"/>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4CDC8962-E1E1-43D3-9FD6-15A6D55AF125}" type="slidenum">
              <a:rPr lang="en-US" altLang="ko-KR"/>
              <a:pPr/>
              <a:t>85</a:t>
            </a:fld>
            <a:endParaRPr lang="en-US" altLang="ko-KR"/>
          </a:p>
        </p:txBody>
      </p:sp>
      <p:sp>
        <p:nvSpPr>
          <p:cNvPr id="665602" name="Text Box 2"/>
          <p:cNvSpPr txBox="1">
            <a:spLocks noChangeArrowheads="1"/>
          </p:cNvSpPr>
          <p:nvPr/>
        </p:nvSpPr>
        <p:spPr bwMode="auto">
          <a:xfrm>
            <a:off x="165100" y="76200"/>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3-14</a:t>
            </a:r>
          </a:p>
        </p:txBody>
      </p:sp>
      <p:sp>
        <p:nvSpPr>
          <p:cNvPr id="665603" name="Text Box 3"/>
          <p:cNvSpPr txBox="1">
            <a:spLocks noChangeArrowheads="1"/>
          </p:cNvSpPr>
          <p:nvPr/>
        </p:nvSpPr>
        <p:spPr bwMode="auto">
          <a:xfrm>
            <a:off x="2362200" y="76200"/>
            <a:ext cx="27924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Student Score</a:t>
            </a:r>
          </a:p>
        </p:txBody>
      </p:sp>
      <p:pic>
        <p:nvPicPr>
          <p:cNvPr id="665606" name="Picture 6"/>
          <p:cNvPicPr>
            <a:picLocks noChangeAspect="1" noChangeArrowheads="1"/>
          </p:cNvPicPr>
          <p:nvPr/>
        </p:nvPicPr>
        <p:blipFill>
          <a:blip r:embed="rId3" cstate="print"/>
          <a:srcRect/>
          <a:stretch>
            <a:fillRect/>
          </a:stretch>
        </p:blipFill>
        <p:spPr bwMode="auto">
          <a:xfrm>
            <a:off x="238125" y="627063"/>
            <a:ext cx="8372475" cy="57737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EE7FD208-CE97-45C1-BDA6-C736881EED21}" type="slidenum">
              <a:rPr lang="en-US" altLang="ko-KR"/>
              <a:pPr/>
              <a:t>86</a:t>
            </a:fld>
            <a:endParaRPr lang="en-US" altLang="ko-KR"/>
          </a:p>
        </p:txBody>
      </p:sp>
      <p:sp>
        <p:nvSpPr>
          <p:cNvPr id="657410" name="Text Box 2"/>
          <p:cNvSpPr txBox="1">
            <a:spLocks noChangeArrowheads="1"/>
          </p:cNvSpPr>
          <p:nvPr/>
        </p:nvSpPr>
        <p:spPr bwMode="auto">
          <a:xfrm>
            <a:off x="304800" y="1355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3-14</a:t>
            </a:r>
          </a:p>
        </p:txBody>
      </p:sp>
      <p:sp>
        <p:nvSpPr>
          <p:cNvPr id="657411" name="Text Box 3"/>
          <p:cNvSpPr txBox="1">
            <a:spLocks noChangeArrowheads="1"/>
          </p:cNvSpPr>
          <p:nvPr/>
        </p:nvSpPr>
        <p:spPr bwMode="auto">
          <a:xfrm>
            <a:off x="2501900" y="1355725"/>
            <a:ext cx="27924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Student Score</a:t>
            </a:r>
          </a:p>
        </p:txBody>
      </p:sp>
      <p:pic>
        <p:nvPicPr>
          <p:cNvPr id="657412" name="Picture 4"/>
          <p:cNvPicPr>
            <a:picLocks noChangeAspect="1" noChangeArrowheads="1"/>
          </p:cNvPicPr>
          <p:nvPr/>
        </p:nvPicPr>
        <p:blipFill>
          <a:blip r:embed="rId3" cstate="print"/>
          <a:srcRect/>
          <a:stretch>
            <a:fillRect/>
          </a:stretch>
        </p:blipFill>
        <p:spPr bwMode="auto">
          <a:xfrm>
            <a:off x="173038" y="1824038"/>
            <a:ext cx="8437562" cy="1109662"/>
          </a:xfrm>
          <a:prstGeom prst="rect">
            <a:avLst/>
          </a:prstGeom>
          <a:noFill/>
          <a:ln w="76200" algn="ctr">
            <a:noFill/>
            <a:miter lim="800000"/>
            <a:headEnd/>
            <a:tailEnd/>
          </a:ln>
          <a:effectLst/>
        </p:spPr>
      </p:pic>
      <p:pic>
        <p:nvPicPr>
          <p:cNvPr id="657415" name="Picture 7"/>
          <p:cNvPicPr>
            <a:picLocks noChangeAspect="1" noChangeArrowheads="1"/>
          </p:cNvPicPr>
          <p:nvPr/>
        </p:nvPicPr>
        <p:blipFill>
          <a:blip r:embed="rId4" cstate="print"/>
          <a:srcRect/>
          <a:stretch>
            <a:fillRect/>
          </a:stretch>
        </p:blipFill>
        <p:spPr bwMode="auto">
          <a:xfrm>
            <a:off x="215900" y="2890838"/>
            <a:ext cx="8318500" cy="2611437"/>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204AE0FF-FD8B-412B-B9F2-52B601B83A48}" type="slidenum">
              <a:rPr lang="en-US" altLang="ko-KR"/>
              <a:pPr/>
              <a:t>87</a:t>
            </a:fld>
            <a:endParaRPr lang="en-US" altLang="ko-KR"/>
          </a:p>
        </p:txBody>
      </p:sp>
      <p:sp>
        <p:nvSpPr>
          <p:cNvPr id="666626" name="Text Box 2"/>
          <p:cNvSpPr txBox="1">
            <a:spLocks noChangeArrowheads="1"/>
          </p:cNvSpPr>
          <p:nvPr/>
        </p:nvSpPr>
        <p:spPr bwMode="auto">
          <a:xfrm>
            <a:off x="381000" y="593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3-14</a:t>
            </a:r>
          </a:p>
        </p:txBody>
      </p:sp>
      <p:sp>
        <p:nvSpPr>
          <p:cNvPr id="666627" name="Text Box 3"/>
          <p:cNvSpPr txBox="1">
            <a:spLocks noChangeArrowheads="1"/>
          </p:cNvSpPr>
          <p:nvPr/>
        </p:nvSpPr>
        <p:spPr bwMode="auto">
          <a:xfrm>
            <a:off x="2578100" y="593725"/>
            <a:ext cx="2792413"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Calculate Student Score</a:t>
            </a:r>
          </a:p>
        </p:txBody>
      </p:sp>
      <p:pic>
        <p:nvPicPr>
          <p:cNvPr id="666630" name="Picture 6"/>
          <p:cNvPicPr>
            <a:picLocks noChangeAspect="1" noChangeArrowheads="1"/>
          </p:cNvPicPr>
          <p:nvPr/>
        </p:nvPicPr>
        <p:blipFill>
          <a:blip r:embed="rId3" cstate="print"/>
          <a:srcRect/>
          <a:stretch>
            <a:fillRect/>
          </a:stretch>
        </p:blipFill>
        <p:spPr bwMode="auto">
          <a:xfrm>
            <a:off x="152400" y="1012825"/>
            <a:ext cx="8491538" cy="5235575"/>
          </a:xfrm>
          <a:prstGeom prst="rect">
            <a:avLst/>
          </a:prstGeom>
          <a:noFill/>
          <a:ln w="76200" algn="ctr">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바닥글 개체 틀 1"/>
          <p:cNvSpPr>
            <a:spLocks noGrp="1"/>
          </p:cNvSpPr>
          <p:nvPr>
            <p:ph type="ftr" sz="quarter" idx="10"/>
          </p:nvPr>
        </p:nvSpPr>
        <p:spPr/>
        <p:txBody>
          <a:bodyPr/>
          <a:lstStyle/>
          <a:p>
            <a:r>
              <a:rPr lang="en-US" altLang="ko-KR"/>
              <a:t>Computer Science: A Structured Programming Approach Using C</a:t>
            </a:r>
          </a:p>
        </p:txBody>
      </p:sp>
      <p:sp>
        <p:nvSpPr>
          <p:cNvPr id="9" name="슬라이드 번호 개체 틀 2"/>
          <p:cNvSpPr>
            <a:spLocks noGrp="1"/>
          </p:cNvSpPr>
          <p:nvPr>
            <p:ph type="sldNum" sz="quarter" idx="11"/>
          </p:nvPr>
        </p:nvSpPr>
        <p:spPr/>
        <p:txBody>
          <a:bodyPr/>
          <a:lstStyle/>
          <a:p>
            <a:fld id="{E4AB3BED-0DF0-469F-897C-A2487931359C}" type="slidenum">
              <a:rPr lang="en-US" altLang="ko-KR"/>
              <a:pPr/>
              <a:t>88</a:t>
            </a:fld>
            <a:endParaRPr lang="en-US" altLang="ko-KR"/>
          </a:p>
        </p:txBody>
      </p:sp>
      <p:sp>
        <p:nvSpPr>
          <p:cNvPr id="633858" name="Rectangle 2"/>
          <p:cNvSpPr>
            <a:spLocks noChangeArrowheads="1"/>
          </p:cNvSpPr>
          <p:nvPr/>
        </p:nvSpPr>
        <p:spPr bwMode="auto">
          <a:xfrm>
            <a:off x="0" y="0"/>
            <a:ext cx="9144000" cy="1371600"/>
          </a:xfrm>
          <a:prstGeom prst="rect">
            <a:avLst/>
          </a:prstGeom>
          <a:solidFill>
            <a:srgbClr val="FFFF66"/>
          </a:solidFill>
          <a:ln w="9525">
            <a:solidFill>
              <a:schemeClr val="tx1"/>
            </a:solidFill>
            <a:miter lim="800000"/>
            <a:headEnd/>
            <a:tailEnd/>
          </a:ln>
          <a:effectLst/>
        </p:spPr>
        <p:txBody>
          <a:bodyPr wrap="none" anchor="ctr"/>
          <a:lstStyle/>
          <a:p>
            <a:pPr algn="ctr"/>
            <a:endParaRPr lang="ko-KR" altLang="ko-KR"/>
          </a:p>
        </p:txBody>
      </p:sp>
      <p:sp>
        <p:nvSpPr>
          <p:cNvPr id="633859" name="Text Box 3"/>
          <p:cNvSpPr txBox="1">
            <a:spLocks noChangeArrowheads="1"/>
          </p:cNvSpPr>
          <p:nvPr/>
        </p:nvSpPr>
        <p:spPr bwMode="auto">
          <a:xfrm>
            <a:off x="228600" y="304800"/>
            <a:ext cx="6562725" cy="701675"/>
          </a:xfrm>
          <a:prstGeom prst="rect">
            <a:avLst/>
          </a:prstGeom>
          <a:noFill/>
          <a:ln w="9525">
            <a:noFill/>
            <a:miter lim="800000"/>
            <a:headEnd/>
            <a:tailEnd/>
          </a:ln>
          <a:effectLst/>
        </p:spPr>
        <p:txBody>
          <a:bodyPr wrap="none">
            <a:spAutoFit/>
          </a:bodyPr>
          <a:lstStyle/>
          <a:p>
            <a:pPr algn="l"/>
            <a:r>
              <a:rPr lang="en-US" altLang="ko-KR" sz="4000">
                <a:latin typeface="Arial" charset="0"/>
                <a:ea typeface="굴림" charset="-127"/>
              </a:rPr>
              <a:t>3-8   Software Engineering</a:t>
            </a:r>
          </a:p>
        </p:txBody>
      </p:sp>
      <p:sp>
        <p:nvSpPr>
          <p:cNvPr id="63386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algn="l"/>
            <a:endParaRPr lang="ko-KR" altLang="ko-KR" sz="1800"/>
          </a:p>
        </p:txBody>
      </p:sp>
      <p:sp>
        <p:nvSpPr>
          <p:cNvPr id="633861" name="Rectangle 5"/>
          <p:cNvSpPr>
            <a:spLocks noChangeArrowheads="1"/>
          </p:cNvSpPr>
          <p:nvPr/>
        </p:nvSpPr>
        <p:spPr bwMode="auto">
          <a:xfrm>
            <a:off x="304800" y="1522413"/>
            <a:ext cx="8229600" cy="1373187"/>
          </a:xfrm>
          <a:prstGeom prst="rect">
            <a:avLst/>
          </a:prstGeom>
          <a:noFill/>
          <a:ln w="9525">
            <a:noFill/>
            <a:miter lim="800000"/>
            <a:headEnd/>
            <a:tailEnd/>
          </a:ln>
          <a:effectLst/>
        </p:spPr>
        <p:txBody>
          <a:bodyPr anchor="ctr">
            <a:spAutoFit/>
          </a:bodyPr>
          <a:lstStyle/>
          <a:p>
            <a:pPr algn="l" eaLnBrk="1" hangingPunct="1"/>
            <a:r>
              <a:rPr lang="en-US" altLang="ko-KR" sz="2800" i="1" dirty="0">
                <a:effectLst>
                  <a:outerShdw blurRad="38100" dist="38100" dir="2700000" algn="tl">
                    <a:srgbClr val="FFFFFF"/>
                  </a:outerShdw>
                </a:effectLst>
                <a:ea typeface="굴림" charset="-127"/>
              </a:rPr>
              <a:t>In this section we discuss three concepts that, although technically not engineering principles, are important to writing clear and understandable programs.</a:t>
            </a:r>
          </a:p>
        </p:txBody>
      </p:sp>
      <p:sp>
        <p:nvSpPr>
          <p:cNvPr id="633862" name="Rectangle 6"/>
          <p:cNvSpPr>
            <a:spLocks noChangeArrowheads="1"/>
          </p:cNvSpPr>
          <p:nvPr/>
        </p:nvSpPr>
        <p:spPr bwMode="auto">
          <a:xfrm>
            <a:off x="304800" y="4343400"/>
            <a:ext cx="5715000" cy="1187450"/>
          </a:xfrm>
          <a:prstGeom prst="rect">
            <a:avLst/>
          </a:prstGeom>
          <a:noFill/>
          <a:ln w="9525">
            <a:noFill/>
            <a:miter lim="800000"/>
            <a:headEnd/>
            <a:tailEnd/>
          </a:ln>
          <a:effectLst/>
        </p:spPr>
        <p:txBody>
          <a:bodyPr>
            <a:spAutoFit/>
          </a:bodyPr>
          <a:lstStyle/>
          <a:p>
            <a:pPr algn="l">
              <a:buClr>
                <a:schemeClr val="tx1"/>
              </a:buClr>
              <a:buSzPct val="117000"/>
              <a:buFont typeface="Wingdings" pitchFamily="2" charset="2"/>
              <a:buNone/>
            </a:pPr>
            <a:r>
              <a:rPr lang="en-US" altLang="ko-KR">
                <a:solidFill>
                  <a:schemeClr val="hlink"/>
                </a:solidFill>
                <a:ea typeface="굴림" charset="-127"/>
              </a:rPr>
              <a:t>KISS</a:t>
            </a:r>
            <a:endParaRPr lang="fr-FR">
              <a:solidFill>
                <a:schemeClr val="hlink"/>
              </a:solidFill>
            </a:endParaRPr>
          </a:p>
          <a:p>
            <a:pPr algn="l">
              <a:buClr>
                <a:schemeClr val="folHlink"/>
              </a:buClr>
              <a:buSzPct val="117000"/>
              <a:buFont typeface="Wingdings" pitchFamily="2" charset="2"/>
              <a:buNone/>
            </a:pPr>
            <a:r>
              <a:rPr lang="en-US" altLang="ko-KR">
                <a:solidFill>
                  <a:schemeClr val="hlink"/>
                </a:solidFill>
                <a:ea typeface="굴림" charset="-127"/>
              </a:rPr>
              <a:t>Parentheses</a:t>
            </a:r>
          </a:p>
          <a:p>
            <a:pPr algn="l">
              <a:buClr>
                <a:schemeClr val="folHlink"/>
              </a:buClr>
              <a:buSzPct val="117000"/>
              <a:buFont typeface="Wingdings" pitchFamily="2" charset="2"/>
              <a:buNone/>
            </a:pPr>
            <a:r>
              <a:rPr lang="en-US" altLang="ko-KR">
                <a:solidFill>
                  <a:schemeClr val="hlink"/>
                </a:solidFill>
                <a:ea typeface="굴림" charset="-127"/>
              </a:rPr>
              <a:t>User Communication</a:t>
            </a:r>
          </a:p>
        </p:txBody>
      </p:sp>
      <p:sp>
        <p:nvSpPr>
          <p:cNvPr id="633863" name="Text Box 7"/>
          <p:cNvSpPr txBox="1">
            <a:spLocks noChangeArrowheads="1"/>
          </p:cNvSpPr>
          <p:nvPr/>
        </p:nvSpPr>
        <p:spPr bwMode="auto">
          <a:xfrm>
            <a:off x="317500" y="3810000"/>
            <a:ext cx="4862513" cy="519113"/>
          </a:xfrm>
          <a:prstGeom prst="rect">
            <a:avLst/>
          </a:prstGeom>
          <a:noFill/>
          <a:ln w="76200" algn="ctr">
            <a:noFill/>
            <a:miter lim="800000"/>
            <a:headEnd/>
            <a:tailEnd/>
          </a:ln>
          <a:effectLst/>
        </p:spPr>
        <p:txBody>
          <a:bodyPr wrap="none">
            <a:spAutoFit/>
          </a:bodyPr>
          <a:lstStyle/>
          <a:p>
            <a:pPr algn="ctr"/>
            <a:r>
              <a:rPr lang="en-US" altLang="ko-KR" sz="2800" i="1" u="sng">
                <a:ea typeface="굴림" charset="-127"/>
              </a:rPr>
              <a:t>Topics discussed in this section:</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71781457-892E-4094-AF61-52E540F0C56F}" type="slidenum">
              <a:rPr lang="en-US" altLang="ko-KR"/>
              <a:pPr/>
              <a:t>89</a:t>
            </a:fld>
            <a:endParaRPr lang="en-US" altLang="ko-KR"/>
          </a:p>
        </p:txBody>
      </p:sp>
      <p:sp>
        <p:nvSpPr>
          <p:cNvPr id="634882" name="Line 2"/>
          <p:cNvSpPr>
            <a:spLocks noChangeShapeType="1"/>
          </p:cNvSpPr>
          <p:nvPr/>
        </p:nvSpPr>
        <p:spPr bwMode="auto">
          <a:xfrm>
            <a:off x="438150" y="3200400"/>
            <a:ext cx="8153400" cy="0"/>
          </a:xfrm>
          <a:prstGeom prst="line">
            <a:avLst/>
          </a:prstGeom>
          <a:noFill/>
          <a:ln w="76200">
            <a:solidFill>
              <a:srgbClr val="009900"/>
            </a:solidFill>
            <a:round/>
            <a:headEnd/>
            <a:tailEnd/>
          </a:ln>
          <a:effectLst/>
        </p:spPr>
        <p:txBody>
          <a:bodyPr/>
          <a:lstStyle/>
          <a:p>
            <a:endParaRPr lang="ko-KR" altLang="en-US"/>
          </a:p>
        </p:txBody>
      </p:sp>
      <p:sp>
        <p:nvSpPr>
          <p:cNvPr id="634883" name="Line 3"/>
          <p:cNvSpPr>
            <a:spLocks noChangeShapeType="1"/>
          </p:cNvSpPr>
          <p:nvPr/>
        </p:nvSpPr>
        <p:spPr bwMode="auto">
          <a:xfrm>
            <a:off x="439738" y="3810000"/>
            <a:ext cx="8153400" cy="0"/>
          </a:xfrm>
          <a:prstGeom prst="line">
            <a:avLst/>
          </a:prstGeom>
          <a:noFill/>
          <a:ln w="76200">
            <a:solidFill>
              <a:srgbClr val="009900"/>
            </a:solidFill>
            <a:round/>
            <a:headEnd/>
            <a:tailEnd/>
          </a:ln>
          <a:effectLst/>
        </p:spPr>
        <p:txBody>
          <a:bodyPr/>
          <a:lstStyle/>
          <a:p>
            <a:endParaRPr lang="ko-KR" altLang="en-US"/>
          </a:p>
        </p:txBody>
      </p:sp>
      <p:sp>
        <p:nvSpPr>
          <p:cNvPr id="634884" name="Rectangle 4"/>
          <p:cNvSpPr>
            <a:spLocks noChangeArrowheads="1"/>
          </p:cNvSpPr>
          <p:nvPr/>
        </p:nvSpPr>
        <p:spPr bwMode="auto">
          <a:xfrm>
            <a:off x="476250" y="32924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Blocks of code should be no longer than one screen.</a:t>
            </a:r>
          </a:p>
        </p:txBody>
      </p:sp>
      <p:sp>
        <p:nvSpPr>
          <p:cNvPr id="634885" name="Text Box 5"/>
          <p:cNvSpPr txBox="1">
            <a:spLocks noChangeArrowheads="1"/>
          </p:cNvSpPr>
          <p:nvPr/>
        </p:nvSpPr>
        <p:spPr bwMode="auto">
          <a:xfrm>
            <a:off x="457200" y="26670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000000"/>
                  </a:outerShdw>
                </a:effectLst>
                <a:ea typeface="굴림" charset="-127"/>
              </a:rPr>
              <a:t>Note</a:t>
            </a:r>
          </a:p>
        </p:txBody>
      </p:sp>
      <p:sp>
        <p:nvSpPr>
          <p:cNvPr id="8" name="TextBox 7"/>
          <p:cNvSpPr txBox="1"/>
          <p:nvPr/>
        </p:nvSpPr>
        <p:spPr>
          <a:xfrm>
            <a:off x="1600200" y="1981200"/>
            <a:ext cx="5943600" cy="461665"/>
          </a:xfrm>
          <a:prstGeom prst="rect">
            <a:avLst/>
          </a:prstGeom>
          <a:noFill/>
        </p:spPr>
        <p:txBody>
          <a:bodyPr wrap="square" rtlCol="0">
            <a:spAutoFit/>
          </a:bodyPr>
          <a:lstStyle/>
          <a:p>
            <a:pPr algn="ctr"/>
            <a:r>
              <a:rPr lang="en-US" altLang="ko-KR" dirty="0" smtClean="0"/>
              <a:t>KISS (Keep It Simple and Short)</a:t>
            </a:r>
            <a:endParaRPr lang="ko-KR"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dirty="0"/>
              <a:t>Computer Science: A Structured Programming Approach Using C</a:t>
            </a:r>
          </a:p>
        </p:txBody>
      </p:sp>
      <p:sp>
        <p:nvSpPr>
          <p:cNvPr id="7" name="슬라이드 번호 개체 틀 2"/>
          <p:cNvSpPr>
            <a:spLocks noGrp="1"/>
          </p:cNvSpPr>
          <p:nvPr>
            <p:ph type="sldNum" sz="quarter" idx="11"/>
          </p:nvPr>
        </p:nvSpPr>
        <p:spPr/>
        <p:txBody>
          <a:bodyPr/>
          <a:lstStyle/>
          <a:p>
            <a:fld id="{96208336-074B-4B8E-B45E-B2C7B92A2F15}" type="slidenum">
              <a:rPr lang="en-US" altLang="ko-KR"/>
              <a:pPr/>
              <a:t>9</a:t>
            </a:fld>
            <a:endParaRPr lang="en-US" altLang="ko-KR" dirty="0"/>
          </a:p>
        </p:txBody>
      </p:sp>
      <p:sp>
        <p:nvSpPr>
          <p:cNvPr id="591874" name="Line 2"/>
          <p:cNvSpPr>
            <a:spLocks noChangeShapeType="1"/>
          </p:cNvSpPr>
          <p:nvPr/>
        </p:nvSpPr>
        <p:spPr bwMode="auto">
          <a:xfrm>
            <a:off x="438150" y="2667000"/>
            <a:ext cx="8153400" cy="0"/>
          </a:xfrm>
          <a:prstGeom prst="line">
            <a:avLst/>
          </a:prstGeom>
          <a:noFill/>
          <a:ln w="76200">
            <a:solidFill>
              <a:srgbClr val="009900"/>
            </a:solidFill>
            <a:round/>
            <a:headEnd/>
            <a:tailEnd/>
          </a:ln>
          <a:effectLst/>
        </p:spPr>
        <p:txBody>
          <a:bodyPr/>
          <a:lstStyle/>
          <a:p>
            <a:endParaRPr lang="ko-KR" altLang="en-US" dirty="0"/>
          </a:p>
        </p:txBody>
      </p:sp>
      <p:sp>
        <p:nvSpPr>
          <p:cNvPr id="591875" name="Line 3"/>
          <p:cNvSpPr>
            <a:spLocks noChangeShapeType="1"/>
          </p:cNvSpPr>
          <p:nvPr/>
        </p:nvSpPr>
        <p:spPr bwMode="auto">
          <a:xfrm>
            <a:off x="439738" y="3276600"/>
            <a:ext cx="8153400" cy="0"/>
          </a:xfrm>
          <a:prstGeom prst="line">
            <a:avLst/>
          </a:prstGeom>
          <a:noFill/>
          <a:ln w="76200">
            <a:solidFill>
              <a:srgbClr val="009900"/>
            </a:solidFill>
            <a:round/>
            <a:headEnd/>
            <a:tailEnd/>
          </a:ln>
          <a:effectLst/>
        </p:spPr>
        <p:txBody>
          <a:bodyPr/>
          <a:lstStyle/>
          <a:p>
            <a:endParaRPr lang="ko-KR" altLang="en-US" dirty="0"/>
          </a:p>
        </p:txBody>
      </p:sp>
      <p:sp>
        <p:nvSpPr>
          <p:cNvPr id="591876" name="Rectangle 4"/>
          <p:cNvSpPr>
            <a:spLocks noChangeArrowheads="1"/>
          </p:cNvSpPr>
          <p:nvPr/>
        </p:nvSpPr>
        <p:spPr bwMode="auto">
          <a:xfrm>
            <a:off x="476250" y="2759075"/>
            <a:ext cx="8077200" cy="457200"/>
          </a:xfrm>
          <a:prstGeom prst="rect">
            <a:avLst/>
          </a:prstGeom>
          <a:solidFill>
            <a:srgbClr val="99FF33"/>
          </a:solidFill>
          <a:ln w="76200" algn="ctr">
            <a:noFill/>
            <a:miter lim="800000"/>
            <a:headEnd/>
            <a:tailEnd/>
          </a:ln>
          <a:effectLst/>
        </p:spPr>
        <p:txBody>
          <a:bodyPr>
            <a:spAutoFit/>
          </a:bodyPr>
          <a:lstStyle/>
          <a:p>
            <a:pPr algn="ctr"/>
            <a:r>
              <a:rPr lang="en-US" altLang="ko-KR" dirty="0">
                <a:ea typeface="굴림" charset="-127"/>
              </a:rPr>
              <a:t>The operand in a postfix expression must be a variable.</a:t>
            </a:r>
          </a:p>
        </p:txBody>
      </p:sp>
      <p:sp>
        <p:nvSpPr>
          <p:cNvPr id="591877" name="Text Box 5"/>
          <p:cNvSpPr txBox="1">
            <a:spLocks noChangeArrowheads="1"/>
          </p:cNvSpPr>
          <p:nvPr/>
        </p:nvSpPr>
        <p:spPr bwMode="auto">
          <a:xfrm>
            <a:off x="457200" y="2133600"/>
            <a:ext cx="874713" cy="519113"/>
          </a:xfrm>
          <a:prstGeom prst="rect">
            <a:avLst/>
          </a:prstGeom>
          <a:noFill/>
          <a:ln w="76200" algn="ctr">
            <a:noFill/>
            <a:miter lim="800000"/>
            <a:headEnd/>
            <a:tailEnd/>
          </a:ln>
          <a:effectLst/>
        </p:spPr>
        <p:txBody>
          <a:bodyPr wrap="none">
            <a:spAutoFit/>
          </a:bodyPr>
          <a:lstStyle/>
          <a:p>
            <a:pPr algn="ctr"/>
            <a:r>
              <a:rPr lang="en-US" altLang="ko-KR" sz="2800" i="1" dirty="0">
                <a:solidFill>
                  <a:schemeClr val="hlink"/>
                </a:solidFill>
                <a:effectLst>
                  <a:outerShdw blurRad="38100" dist="38100" dir="2700000" algn="tl">
                    <a:srgbClr val="C0C0C0"/>
                  </a:outerShdw>
                </a:effectLst>
                <a:ea typeface="굴림" charset="-127"/>
              </a:rPr>
              <a:t>Note</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1"/>
          <p:cNvSpPr>
            <a:spLocks noGrp="1"/>
          </p:cNvSpPr>
          <p:nvPr>
            <p:ph type="ftr" sz="quarter" idx="10"/>
          </p:nvPr>
        </p:nvSpPr>
        <p:spPr/>
        <p:txBody>
          <a:bodyPr/>
          <a:lstStyle/>
          <a:p>
            <a:r>
              <a:rPr lang="en-US" altLang="ko-KR"/>
              <a:t>Computer Science: A Structured Programming Approach Using C</a:t>
            </a:r>
          </a:p>
        </p:txBody>
      </p:sp>
      <p:sp>
        <p:nvSpPr>
          <p:cNvPr id="7" name="슬라이드 번호 개체 틀 2"/>
          <p:cNvSpPr>
            <a:spLocks noGrp="1"/>
          </p:cNvSpPr>
          <p:nvPr>
            <p:ph type="sldNum" sz="quarter" idx="11"/>
          </p:nvPr>
        </p:nvSpPr>
        <p:spPr/>
        <p:txBody>
          <a:bodyPr/>
          <a:lstStyle/>
          <a:p>
            <a:fld id="{CE0B60CB-EC27-44AC-BC31-657132E508FF}" type="slidenum">
              <a:rPr lang="en-US" altLang="ko-KR"/>
              <a:pPr/>
              <a:t>90</a:t>
            </a:fld>
            <a:endParaRPr lang="en-US" altLang="ko-KR"/>
          </a:p>
        </p:txBody>
      </p:sp>
      <p:sp>
        <p:nvSpPr>
          <p:cNvPr id="635906" name="Line 2"/>
          <p:cNvSpPr>
            <a:spLocks noChangeShapeType="1"/>
          </p:cNvSpPr>
          <p:nvPr/>
        </p:nvSpPr>
        <p:spPr bwMode="auto">
          <a:xfrm>
            <a:off x="438150" y="2362200"/>
            <a:ext cx="8153400" cy="0"/>
          </a:xfrm>
          <a:prstGeom prst="line">
            <a:avLst/>
          </a:prstGeom>
          <a:noFill/>
          <a:ln w="76200">
            <a:solidFill>
              <a:srgbClr val="009900"/>
            </a:solidFill>
            <a:round/>
            <a:headEnd/>
            <a:tailEnd/>
          </a:ln>
          <a:effectLst/>
        </p:spPr>
        <p:txBody>
          <a:bodyPr/>
          <a:lstStyle/>
          <a:p>
            <a:endParaRPr lang="ko-KR" altLang="en-US"/>
          </a:p>
        </p:txBody>
      </p:sp>
      <p:sp>
        <p:nvSpPr>
          <p:cNvPr id="635907" name="Line 3"/>
          <p:cNvSpPr>
            <a:spLocks noChangeShapeType="1"/>
          </p:cNvSpPr>
          <p:nvPr/>
        </p:nvSpPr>
        <p:spPr bwMode="auto">
          <a:xfrm>
            <a:off x="439738" y="4038600"/>
            <a:ext cx="8153400" cy="0"/>
          </a:xfrm>
          <a:prstGeom prst="line">
            <a:avLst/>
          </a:prstGeom>
          <a:noFill/>
          <a:ln w="76200">
            <a:solidFill>
              <a:srgbClr val="009900"/>
            </a:solidFill>
            <a:round/>
            <a:headEnd/>
            <a:tailEnd/>
          </a:ln>
          <a:effectLst/>
        </p:spPr>
        <p:txBody>
          <a:bodyPr/>
          <a:lstStyle/>
          <a:p>
            <a:endParaRPr lang="ko-KR" altLang="en-US"/>
          </a:p>
        </p:txBody>
      </p:sp>
      <p:sp>
        <p:nvSpPr>
          <p:cNvPr id="635908" name="Rectangle 4"/>
          <p:cNvSpPr>
            <a:spLocks noChangeArrowheads="1"/>
          </p:cNvSpPr>
          <p:nvPr/>
        </p:nvSpPr>
        <p:spPr bwMode="auto">
          <a:xfrm>
            <a:off x="476250" y="2438400"/>
            <a:ext cx="8077200" cy="1552575"/>
          </a:xfrm>
          <a:prstGeom prst="rect">
            <a:avLst/>
          </a:prstGeom>
          <a:solidFill>
            <a:srgbClr val="99FF33"/>
          </a:solidFill>
          <a:ln w="76200" algn="ctr">
            <a:noFill/>
            <a:miter lim="800000"/>
            <a:headEnd/>
            <a:tailEnd/>
          </a:ln>
          <a:effectLst/>
        </p:spPr>
        <p:txBody>
          <a:bodyPr>
            <a:spAutoFit/>
          </a:bodyPr>
          <a:lstStyle/>
          <a:p>
            <a:pPr algn="ctr"/>
            <a:r>
              <a:rPr lang="en-US" altLang="ko-KR">
                <a:ea typeface="굴림" charset="-127"/>
              </a:rPr>
              <a:t>Computers do what you tell them to do, </a:t>
            </a:r>
            <a:br>
              <a:rPr lang="en-US" altLang="ko-KR">
                <a:ea typeface="굴림" charset="-127"/>
              </a:rPr>
            </a:br>
            <a:r>
              <a:rPr lang="en-US" altLang="ko-KR">
                <a:ea typeface="굴림" charset="-127"/>
              </a:rPr>
              <a:t>not what you intended to tell them to do. </a:t>
            </a:r>
            <a:br>
              <a:rPr lang="en-US" altLang="ko-KR">
                <a:ea typeface="굴림" charset="-127"/>
              </a:rPr>
            </a:br>
            <a:r>
              <a:rPr lang="en-US" altLang="ko-KR">
                <a:ea typeface="굴림" charset="-127"/>
              </a:rPr>
              <a:t/>
            </a:r>
            <a:br>
              <a:rPr lang="en-US" altLang="ko-KR">
                <a:ea typeface="굴림" charset="-127"/>
              </a:rPr>
            </a:br>
            <a:r>
              <a:rPr lang="en-US" altLang="ko-KR">
                <a:ea typeface="굴림" charset="-127"/>
              </a:rPr>
              <a:t>Make sure your code is as clear and simple as possible.</a:t>
            </a:r>
          </a:p>
        </p:txBody>
      </p:sp>
      <p:sp>
        <p:nvSpPr>
          <p:cNvPr id="635909" name="Text Box 5"/>
          <p:cNvSpPr txBox="1">
            <a:spLocks noChangeArrowheads="1"/>
          </p:cNvSpPr>
          <p:nvPr/>
        </p:nvSpPr>
        <p:spPr bwMode="auto">
          <a:xfrm>
            <a:off x="457200" y="1828800"/>
            <a:ext cx="874713" cy="519113"/>
          </a:xfrm>
          <a:prstGeom prst="rect">
            <a:avLst/>
          </a:prstGeom>
          <a:noFill/>
          <a:ln w="76200" algn="ctr">
            <a:noFill/>
            <a:miter lim="800000"/>
            <a:headEnd/>
            <a:tailEnd/>
          </a:ln>
          <a:effectLst/>
        </p:spPr>
        <p:txBody>
          <a:bodyPr wrap="none">
            <a:spAutoFit/>
          </a:bodyPr>
          <a:lstStyle/>
          <a:p>
            <a:pPr algn="ctr"/>
            <a:r>
              <a:rPr lang="en-US" altLang="ko-KR" sz="2800" i="1">
                <a:solidFill>
                  <a:schemeClr val="hlink"/>
                </a:solidFill>
                <a:effectLst>
                  <a:outerShdw blurRad="38100" dist="38100" dir="2700000" algn="tl">
                    <a:srgbClr val="000000"/>
                  </a:outerShdw>
                </a:effectLst>
                <a:ea typeface="굴림" charset="-127"/>
              </a:rPr>
              <a:t>Note</a:t>
            </a:r>
          </a:p>
        </p:txBody>
      </p:sp>
      <p:sp>
        <p:nvSpPr>
          <p:cNvPr id="8" name="TextBox 7"/>
          <p:cNvSpPr txBox="1"/>
          <p:nvPr/>
        </p:nvSpPr>
        <p:spPr>
          <a:xfrm>
            <a:off x="1524000" y="990600"/>
            <a:ext cx="6324600" cy="830997"/>
          </a:xfrm>
          <a:prstGeom prst="rect">
            <a:avLst/>
          </a:prstGeom>
          <a:noFill/>
        </p:spPr>
        <p:txBody>
          <a:bodyPr wrap="square" rtlCol="0">
            <a:spAutoFit/>
          </a:bodyPr>
          <a:lstStyle/>
          <a:p>
            <a:pPr algn="ctr"/>
            <a:r>
              <a:rPr lang="en-US" altLang="ko-KR" dirty="0" smtClean="0"/>
              <a:t>Use parentheses whenever you are not sure of precedence. </a:t>
            </a:r>
            <a:endParaRPr lang="ko-KR" alt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1"/>
          <p:cNvSpPr>
            <a:spLocks noGrp="1"/>
          </p:cNvSpPr>
          <p:nvPr>
            <p:ph type="ftr" sz="quarter" idx="10"/>
          </p:nvPr>
        </p:nvSpPr>
        <p:spPr/>
        <p:txBody>
          <a:bodyPr/>
          <a:lstStyle/>
          <a:p>
            <a:r>
              <a:rPr lang="en-US" altLang="ko-KR"/>
              <a:t>Computer Science: A Structured Programming Approach Using C</a:t>
            </a:r>
          </a:p>
        </p:txBody>
      </p:sp>
      <p:sp>
        <p:nvSpPr>
          <p:cNvPr id="6" name="슬라이드 번호 개체 틀 2"/>
          <p:cNvSpPr>
            <a:spLocks noGrp="1"/>
          </p:cNvSpPr>
          <p:nvPr>
            <p:ph type="sldNum" sz="quarter" idx="11"/>
          </p:nvPr>
        </p:nvSpPr>
        <p:spPr/>
        <p:txBody>
          <a:bodyPr/>
          <a:lstStyle/>
          <a:p>
            <a:fld id="{B0450AAC-B7E4-453B-8E57-C5BFC773AE54}" type="slidenum">
              <a:rPr lang="en-US" altLang="ko-KR"/>
              <a:pPr/>
              <a:t>91</a:t>
            </a:fld>
            <a:endParaRPr lang="en-US" altLang="ko-KR"/>
          </a:p>
        </p:txBody>
      </p:sp>
      <p:sp>
        <p:nvSpPr>
          <p:cNvPr id="636930" name="Text Box 2"/>
          <p:cNvSpPr txBox="1">
            <a:spLocks noChangeArrowheads="1"/>
          </p:cNvSpPr>
          <p:nvPr/>
        </p:nvSpPr>
        <p:spPr bwMode="auto">
          <a:xfrm>
            <a:off x="165100" y="212725"/>
            <a:ext cx="2054225" cy="396875"/>
          </a:xfrm>
          <a:prstGeom prst="rect">
            <a:avLst/>
          </a:prstGeom>
          <a:noFill/>
          <a:ln w="76200" algn="ctr">
            <a:noFill/>
            <a:miter lim="800000"/>
            <a:headEnd/>
            <a:tailEnd/>
          </a:ln>
          <a:effectLst/>
        </p:spPr>
        <p:txBody>
          <a:bodyPr wrap="none">
            <a:spAutoFit/>
          </a:bodyPr>
          <a:lstStyle/>
          <a:p>
            <a:pPr algn="ctr"/>
            <a:r>
              <a:rPr lang="en-US" altLang="ko-KR" sz="2000">
                <a:solidFill>
                  <a:schemeClr val="folHlink"/>
                </a:solidFill>
                <a:ea typeface="굴림" charset="-127"/>
              </a:rPr>
              <a:t>PROGRAM 3-15</a:t>
            </a:r>
          </a:p>
        </p:txBody>
      </p:sp>
      <p:sp>
        <p:nvSpPr>
          <p:cNvPr id="636931" name="Text Box 3"/>
          <p:cNvSpPr txBox="1">
            <a:spLocks noChangeArrowheads="1"/>
          </p:cNvSpPr>
          <p:nvPr/>
        </p:nvSpPr>
        <p:spPr bwMode="auto">
          <a:xfrm>
            <a:off x="2281238" y="212725"/>
            <a:ext cx="4195762" cy="396875"/>
          </a:xfrm>
          <a:prstGeom prst="rect">
            <a:avLst/>
          </a:prstGeom>
          <a:noFill/>
          <a:ln w="76200" algn="ctr">
            <a:noFill/>
            <a:miter lim="800000"/>
            <a:headEnd/>
            <a:tailEnd/>
          </a:ln>
          <a:effectLst/>
        </p:spPr>
        <p:txBody>
          <a:bodyPr wrap="none">
            <a:spAutoFit/>
          </a:bodyPr>
          <a:lstStyle/>
          <a:p>
            <a:pPr algn="ctr"/>
            <a:r>
              <a:rPr lang="en-US" altLang="ko-KR" sz="2000">
                <a:ea typeface="굴림" charset="-127"/>
              </a:rPr>
              <a:t>Program That Will Confuse the User</a:t>
            </a:r>
          </a:p>
        </p:txBody>
      </p:sp>
      <p:pic>
        <p:nvPicPr>
          <p:cNvPr id="636933" name="Picture 5"/>
          <p:cNvPicPr>
            <a:picLocks noChangeAspect="1" noChangeArrowheads="1"/>
          </p:cNvPicPr>
          <p:nvPr/>
        </p:nvPicPr>
        <p:blipFill>
          <a:blip r:embed="rId3" cstate="print"/>
          <a:srcRect/>
          <a:stretch>
            <a:fillRect/>
          </a:stretch>
        </p:blipFill>
        <p:spPr bwMode="auto">
          <a:xfrm>
            <a:off x="161925" y="609600"/>
            <a:ext cx="8372475" cy="3913188"/>
          </a:xfrm>
          <a:prstGeom prst="rect">
            <a:avLst/>
          </a:prstGeom>
          <a:noFill/>
          <a:ln w="76200" algn="ctr">
            <a:noFill/>
            <a:miter lim="800000"/>
            <a:headEnd/>
            <a:tailEnd/>
          </a:ln>
          <a:effectLst/>
        </p:spPr>
      </p:pic>
      <p:sp>
        <p:nvSpPr>
          <p:cNvPr id="7" name="TextBox 6"/>
          <p:cNvSpPr txBox="1"/>
          <p:nvPr/>
        </p:nvSpPr>
        <p:spPr>
          <a:xfrm>
            <a:off x="914400" y="4872335"/>
            <a:ext cx="7620000" cy="461665"/>
          </a:xfrm>
          <a:prstGeom prst="rect">
            <a:avLst/>
          </a:prstGeom>
          <a:noFill/>
        </p:spPr>
        <p:txBody>
          <a:bodyPr wrap="square" rtlCol="0">
            <a:spAutoFit/>
          </a:bodyPr>
          <a:lstStyle/>
          <a:p>
            <a:pPr algn="ctr"/>
            <a:r>
              <a:rPr lang="en-US" altLang="ko-KR" dirty="0" smtClean="0"/>
              <a:t>Always provide the user with clear information</a:t>
            </a:r>
            <a:endParaRPr lang="ko-KR" altLang="en-US" dirty="0"/>
          </a:p>
        </p:txBody>
      </p:sp>
      <p:sp>
        <p:nvSpPr>
          <p:cNvPr id="8" name="TextBox 7"/>
          <p:cNvSpPr txBox="1"/>
          <p:nvPr/>
        </p:nvSpPr>
        <p:spPr>
          <a:xfrm>
            <a:off x="381000" y="5481935"/>
            <a:ext cx="8534400" cy="400110"/>
          </a:xfrm>
          <a:prstGeom prst="rect">
            <a:avLst/>
          </a:prstGeom>
          <a:noFill/>
        </p:spPr>
        <p:txBody>
          <a:bodyPr wrap="square" rtlCol="0">
            <a:spAutoFit/>
          </a:bodyPr>
          <a:lstStyle/>
          <a:p>
            <a:pPr algn="ctr"/>
            <a:r>
              <a:rPr lang="en-US" altLang="ko-KR" sz="2000" dirty="0" err="1" smtClean="0">
                <a:latin typeface="Courier New" pitchFamily="49" charset="0"/>
                <a:cs typeface="Courier New" pitchFamily="49" charset="0"/>
              </a:rPr>
              <a:t>printf</a:t>
            </a:r>
            <a:r>
              <a:rPr lang="en-US" altLang="ko-KR" sz="2000" dirty="0" smtClean="0">
                <a:latin typeface="Courier New" pitchFamily="49" charset="0"/>
                <a:cs typeface="Courier New" pitchFamily="49" charset="0"/>
              </a:rPr>
              <a:t>(“Enter two integers and key &lt;return&gt;\n”);</a:t>
            </a:r>
            <a:endParaRPr lang="ko-KR" altLang="en-US" sz="20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2544</TotalTime>
  <Words>2477</Words>
  <Application>Microsoft Office PowerPoint</Application>
  <PresentationFormat>화면 슬라이드 쇼(4:3)</PresentationFormat>
  <Paragraphs>507</Paragraphs>
  <Slides>91</Slides>
  <Notes>83</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91</vt:i4>
      </vt:variant>
    </vt:vector>
  </HeadingPairs>
  <TitlesOfParts>
    <vt:vector size="100" baseType="lpstr">
      <vt:lpstr>McGrawHill-Italic</vt:lpstr>
      <vt:lpstr>굴림</vt:lpstr>
      <vt:lpstr>맑은 고딕</vt:lpstr>
      <vt:lpstr>Arial</vt:lpstr>
      <vt:lpstr>Courier New</vt:lpstr>
      <vt:lpstr>Tahoma</vt:lpstr>
      <vt:lpstr>Times New Roman</vt:lpstr>
      <vt:lpstr>Wingdings</vt:lpstr>
      <vt:lpstr>Blends</vt:lpstr>
      <vt:lpstr>PowerPoint 프레젠테이션</vt:lpstr>
      <vt:lpstr>PowerPoint 프레젠테이션</vt:lpstr>
      <vt:lpstr>PowerPoint 프레젠테이션</vt:lpstr>
      <vt:lpstr>PowerPoint 프레젠테이션</vt:lpstr>
      <vt:lpstr>Primary Expressions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Function Call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Binary Expressions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Side Effects</vt:lpstr>
      <vt:lpstr>Side Effects</vt:lpstr>
      <vt:lpstr>PowerPoint 프레젠테이션</vt:lpstr>
      <vt:lpstr>Expressions and Side Effects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Explicit Type Conversion: Cast</vt:lpstr>
      <vt:lpstr>PowerPoint 프레젠테이션</vt:lpstr>
      <vt:lpstr>PowerPoint 프레젠테이션</vt:lpstr>
      <vt:lpstr>PowerPoint 프레젠테이션</vt:lpstr>
      <vt:lpstr>PowerPoint 프레젠테이션</vt:lpstr>
      <vt:lpstr>PowerPoint 프레젠테이션</vt:lpstr>
      <vt:lpstr>Null Statement</vt:lpstr>
      <vt:lpstr>Expression Statement</vt:lpstr>
      <vt:lpstr>Return Statement</vt:lpstr>
      <vt:lpstr>PowerPoint 프레젠테이션</vt:lpstr>
      <vt:lpstr>PowerPoint 프레젠테이션</vt:lpstr>
      <vt:lpstr>The Role of the Semicolon</vt:lpstr>
      <vt:lpstr>Statements and Defined Constants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user</cp:lastModifiedBy>
  <cp:revision>166</cp:revision>
  <dcterms:created xsi:type="dcterms:W3CDTF">2000-01-15T04:50:39Z</dcterms:created>
  <dcterms:modified xsi:type="dcterms:W3CDTF">2020-03-31T07:34:15Z</dcterms:modified>
</cp:coreProperties>
</file>